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3.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615EC-412D-4222-A064-601E0C2388C3}" type="datetimeFigureOut">
              <a:rPr lang="zh-CN" altLang="en-US" smtClean="0"/>
              <a:t>2023-04-26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41C29-34EF-42ED-95ED-2CF677C11A21}" type="slidenum">
              <a:rPr lang="zh-CN" altLang="en-US" smtClean="0"/>
              <a:t>‹#›</a:t>
            </a:fld>
            <a:endParaRPr lang="zh-CN" altLang="en-US"/>
          </a:p>
        </p:txBody>
      </p:sp>
    </p:spTree>
    <p:extLst>
      <p:ext uri="{BB962C8B-B14F-4D97-AF65-F5344CB8AC3E}">
        <p14:creationId xmlns:p14="http://schemas.microsoft.com/office/powerpoint/2010/main" val="105692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90F4896-1F97-4CEB-9A32-94A077614380}" type="slidenum">
              <a:rPr lang="zh-CN" altLang="en-US">
                <a:latin typeface="Arial" charset="0"/>
              </a:rPr>
              <a:pPr/>
              <a:t>2</a:t>
            </a:fld>
            <a:endParaRPr lang="en-US" altLang="zh-CN">
              <a:latin typeface="Arial"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2DE52B73-A7D6-4B9E-A0A7-09551EA6D784}" type="slidenum">
              <a:rPr lang="zh-CN" altLang="en-US">
                <a:latin typeface="Arial" charset="0"/>
              </a:rPr>
              <a:pPr/>
              <a:t>11</a:t>
            </a:fld>
            <a:endParaRPr lang="en-US" altLang="zh-CN">
              <a:latin typeface="Arial"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A275AA72-4C90-4073-9077-63D15C2D7937}" type="slidenum">
              <a:rPr lang="zh-CN" altLang="en-US">
                <a:latin typeface="Arial" charset="0"/>
              </a:rPr>
              <a:pPr/>
              <a:t>12</a:t>
            </a:fld>
            <a:endParaRPr lang="en-US" altLang="zh-CN">
              <a:latin typeface="Arial"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4A8184BD-BA21-4912-B28D-35DB35C3FCC3}" type="slidenum">
              <a:rPr lang="zh-CN" altLang="en-US">
                <a:latin typeface="Arial" charset="0"/>
              </a:rPr>
              <a:pPr/>
              <a:t>13</a:t>
            </a:fld>
            <a:endParaRPr lang="en-US" altLang="zh-CN">
              <a:latin typeface="Arial"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2F2BCABE-7BDA-4CD5-854B-17BE80EB8736}" type="slidenum">
              <a:rPr lang="zh-CN" altLang="en-US">
                <a:latin typeface="Arial" charset="0"/>
              </a:rPr>
              <a:pPr/>
              <a:t>14</a:t>
            </a:fld>
            <a:endParaRPr lang="en-US" altLang="zh-CN">
              <a:latin typeface="Arial"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E3AEB40-BFD3-4247-BE9B-B8C7A08A3BEE}" type="slidenum">
              <a:rPr lang="zh-CN" altLang="en-US">
                <a:latin typeface="Arial" charset="0"/>
              </a:rPr>
              <a:pPr/>
              <a:t>15</a:t>
            </a:fld>
            <a:endParaRPr lang="en-US" altLang="zh-CN">
              <a:latin typeface="Arial"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1F7F18BE-4478-42DC-8ED5-739A29318D62}" type="slidenum">
              <a:rPr lang="zh-CN" altLang="en-US">
                <a:latin typeface="Arial" charset="0"/>
              </a:rPr>
              <a:pPr/>
              <a:t>16</a:t>
            </a:fld>
            <a:endParaRPr lang="en-US" altLang="zh-CN">
              <a:latin typeface="Arial"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1390E087-2375-45CA-AB6A-3321C6A2CE5C}" type="slidenum">
              <a:rPr lang="zh-CN" altLang="en-US">
                <a:latin typeface="Arial" charset="0"/>
              </a:rPr>
              <a:pPr/>
              <a:t>17</a:t>
            </a:fld>
            <a:endParaRPr lang="en-US" altLang="zh-CN">
              <a:latin typeface="Arial"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45804C32-B077-4B03-81BF-FA9BC41A12D2}" type="slidenum">
              <a:rPr lang="zh-CN" altLang="en-US">
                <a:latin typeface="Arial" charset="0"/>
              </a:rPr>
              <a:pPr/>
              <a:t>18</a:t>
            </a:fld>
            <a:endParaRPr lang="en-US" altLang="zh-CN">
              <a:latin typeface="Arial"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35FFFD8C-DB3E-442A-95D5-D2B91EE3FF4B}" type="slidenum">
              <a:rPr lang="zh-CN" altLang="en-US">
                <a:latin typeface="Arial" charset="0"/>
              </a:rPr>
              <a:pPr/>
              <a:t>19</a:t>
            </a:fld>
            <a:endParaRPr lang="en-US" altLang="zh-CN">
              <a:latin typeface="Arial"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350C44B-EEC8-4307-A9AC-3DE755E95E70}" type="slidenum">
              <a:rPr lang="zh-CN" altLang="en-US">
                <a:latin typeface="Arial" charset="0"/>
              </a:rPr>
              <a:pPr/>
              <a:t>20</a:t>
            </a:fld>
            <a:endParaRPr lang="en-US" altLang="zh-CN">
              <a:latin typeface="Arial"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61119175-A4EA-4BEC-BE82-841FAC4D9BC2}" type="slidenum">
              <a:rPr lang="zh-CN" altLang="en-US">
                <a:latin typeface="Arial" charset="0"/>
              </a:rPr>
              <a:pPr/>
              <a:t>3</a:t>
            </a:fld>
            <a:endParaRPr lang="en-US" altLang="zh-CN">
              <a:latin typeface="Arial"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E4AD418A-C440-408A-B65C-8CC664B04408}" type="slidenum">
              <a:rPr lang="zh-CN" altLang="en-US">
                <a:latin typeface="Arial" charset="0"/>
              </a:rPr>
              <a:pPr/>
              <a:t>4</a:t>
            </a:fld>
            <a:endParaRPr lang="en-US" altLang="zh-CN">
              <a:latin typeface="Arial"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024F10A7-4BD2-4FF8-8385-806713477BEA}" type="slidenum">
              <a:rPr lang="zh-CN" altLang="en-US">
                <a:latin typeface="Arial" charset="0"/>
              </a:rPr>
              <a:pPr/>
              <a:t>5</a:t>
            </a:fld>
            <a:endParaRPr lang="en-US" altLang="zh-CN">
              <a:latin typeface="Arial"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139A354-3040-4255-9B33-08C57A055992}" type="slidenum">
              <a:rPr lang="zh-CN" altLang="en-US">
                <a:latin typeface="Arial" charset="0"/>
              </a:rPr>
              <a:pPr/>
              <a:t>6</a:t>
            </a:fld>
            <a:endParaRPr lang="en-US" altLang="zh-CN">
              <a:latin typeface="Arial"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FB8DB7D-638E-4051-9BBB-D9C76FA7F2B4}" type="slidenum">
              <a:rPr lang="zh-CN" altLang="en-US">
                <a:latin typeface="Arial" charset="0"/>
              </a:rPr>
              <a:pPr/>
              <a:t>7</a:t>
            </a:fld>
            <a:endParaRPr lang="en-US" altLang="zh-CN">
              <a:latin typeface="Arial"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DB573827-BAEE-48F6-84BA-8CF15DB128A6}" type="slidenum">
              <a:rPr lang="zh-CN" altLang="en-US">
                <a:latin typeface="Arial" charset="0"/>
              </a:rPr>
              <a:pPr/>
              <a:t>8</a:t>
            </a:fld>
            <a:endParaRPr lang="en-US" altLang="zh-CN">
              <a:latin typeface="Arial"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6A94386-0B41-4BBC-8853-B8ECE254A7DB}" type="slidenum">
              <a:rPr lang="zh-CN" altLang="en-US">
                <a:latin typeface="Arial" charset="0"/>
              </a:rPr>
              <a:pPr/>
              <a:t>9</a:t>
            </a:fld>
            <a:endParaRPr lang="en-US" altLang="zh-CN">
              <a:latin typeface="Arial"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57C891A-FC7C-4AB8-B8F6-671CC52DBA15}" type="slidenum">
              <a:rPr lang="zh-CN" altLang="en-US">
                <a:latin typeface="Arial" charset="0"/>
              </a:rPr>
              <a:pPr/>
              <a:t>10</a:t>
            </a:fld>
            <a:endParaRPr lang="en-US" altLang="zh-CN">
              <a:latin typeface="Arial"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slideMaster" Target="../slideMasters/slideMaster2.xml"/><Relationship Id="rId4" Type="http://schemas.openxmlformats.org/officeDocument/2006/relationships/tags" Target="../tags/tag11.xml"/><Relationship Id="rId9"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png"/><Relationship Id="rId5" Type="http://schemas.openxmlformats.org/officeDocument/2006/relationships/tags" Target="../tags/tag28.xml"/><Relationship Id="rId10" Type="http://schemas.openxmlformats.org/officeDocument/2006/relationships/slideMaster" Target="../slideMasters/slideMaster2.xml"/><Relationship Id="rId4" Type="http://schemas.openxmlformats.org/officeDocument/2006/relationships/tags" Target="../tags/tag27.xml"/><Relationship Id="rId9" Type="http://schemas.openxmlformats.org/officeDocument/2006/relationships/tags" Target="../tags/tag32.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png"/><Relationship Id="rId5" Type="http://schemas.openxmlformats.org/officeDocument/2006/relationships/tags" Target="../tags/tag44.xml"/><Relationship Id="rId10" Type="http://schemas.openxmlformats.org/officeDocument/2006/relationships/slideMaster" Target="../slideMasters/slideMaster2.xml"/><Relationship Id="rId4" Type="http://schemas.openxmlformats.org/officeDocument/2006/relationships/tags" Target="../tags/tag43.xml"/><Relationship Id="rId9" Type="http://schemas.openxmlformats.org/officeDocument/2006/relationships/tags" Target="../tags/tag48.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slideMaster" Target="../slideMasters/slideMaster2.xml"/><Relationship Id="rId4" Type="http://schemas.openxmlformats.org/officeDocument/2006/relationships/tags" Target="../tags/tag52.xml"/><Relationship Id="rId9"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png"/><Relationship Id="rId5" Type="http://schemas.openxmlformats.org/officeDocument/2006/relationships/tags" Target="../tags/tag62.xml"/><Relationship Id="rId10" Type="http://schemas.openxmlformats.org/officeDocument/2006/relationships/slideMaster" Target="../slideMasters/slideMaster2.xml"/><Relationship Id="rId4" Type="http://schemas.openxmlformats.org/officeDocument/2006/relationships/tags" Target="../tags/tag61.xml"/><Relationship Id="rId9" Type="http://schemas.openxmlformats.org/officeDocument/2006/relationships/tags" Target="../tags/tag66.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png"/><Relationship Id="rId5" Type="http://schemas.openxmlformats.org/officeDocument/2006/relationships/tags" Target="../tags/tag71.xml"/><Relationship Id="rId10" Type="http://schemas.openxmlformats.org/officeDocument/2006/relationships/slideMaster" Target="../slideMasters/slideMaster2.xml"/><Relationship Id="rId4" Type="http://schemas.openxmlformats.org/officeDocument/2006/relationships/tags" Target="../tags/tag70.xml"/><Relationship Id="rId9" Type="http://schemas.openxmlformats.org/officeDocument/2006/relationships/tags" Target="../tags/tag75.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4.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png"/><Relationship Id="rId5" Type="http://schemas.openxmlformats.org/officeDocument/2006/relationships/tags" Target="../tags/tag91.xml"/><Relationship Id="rId10" Type="http://schemas.openxmlformats.org/officeDocument/2006/relationships/slideMaster" Target="../slideMasters/slideMaster2.xml"/><Relationship Id="rId4" Type="http://schemas.openxmlformats.org/officeDocument/2006/relationships/tags" Target="../tags/tag90.xml"/><Relationship Id="rId9" Type="http://schemas.openxmlformats.org/officeDocument/2006/relationships/tags" Target="../tags/tag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116210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255963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562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377909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4215241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81909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63951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115974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solidFill>
                  <a:srgbClr val="073E87"/>
                </a:solidFill>
              </a:rPr>
              <a:pPr/>
              <a:t>2023-04-26</a:t>
            </a:fld>
            <a:endParaRPr lang="zh-CN" altLang="en-US" dirty="0">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val="3544933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1575823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656688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17" name="页脚占位符 16"/>
          <p:cNvSpPr>
            <a:spLocks noGrp="1"/>
          </p:cNvSpPr>
          <p:nvPr>
            <p:ph type="ftr" sz="quarter" idx="11"/>
            <p:custDataLst>
              <p:tags r:id="rId2"/>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18" name="灯片编号占位符 17"/>
          <p:cNvSpPr>
            <a:spLocks noGrp="1"/>
          </p:cNvSpPr>
          <p:nvPr>
            <p:ph type="sldNum" sz="quarter" idx="12"/>
            <p:custDataLst>
              <p:tags r:id="rId3"/>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dirty="0">
              <a:solidFill>
                <a:prstClr val="white">
                  <a:tint val="75000"/>
                </a:prstClr>
              </a:solidFill>
            </a:endParaRPr>
          </a:p>
        </p:txBody>
      </p:sp>
      <p:sp>
        <p:nvSpPr>
          <p:cNvPr id="5" name="标题 1"/>
          <p:cNvSpPr>
            <a:spLocks noGrp="1"/>
          </p:cNvSpPr>
          <p:nvPr>
            <p:ph type="ctrTitle" idx="2" hasCustomPrompt="1"/>
            <p:custDataLst>
              <p:tags r:id="rId4"/>
            </p:custDataLst>
          </p:nvPr>
        </p:nvSpPr>
        <p:spPr>
          <a:xfrm>
            <a:off x="568405" y="2475852"/>
            <a:ext cx="5504498" cy="1083310"/>
          </a:xfrm>
        </p:spPr>
        <p:txBody>
          <a:bodyPr vert="horz" wrap="square" lIns="101600" tIns="38100" rIns="76200" bIns="38100" rtlCol="0" anchor="ctr" anchorCtr="0">
            <a:normAutofit/>
          </a:bodyPr>
          <a:lstStyle>
            <a:lvl1pPr marL="0" marR="0" algn="ctr" defTabSz="914400" rtl="0" eaLnBrk="1" fontAlgn="auto" latinLnBrk="0" hangingPunct="1">
              <a:lnSpc>
                <a:spcPct val="88000"/>
              </a:lnSpc>
              <a:spcBef>
                <a:spcPct val="0"/>
              </a:spcBef>
              <a:buClrTx/>
              <a:buSzTx/>
              <a:buFontTx/>
              <a:buNone/>
              <a:defRPr kumimoji="0" lang="zh-CN" altLang="en-US" sz="5800" b="1" i="0" u="none" strike="noStrike" kern="1200" cap="none" spc="1000" normalizeH="0" baseline="0" noProof="1" dirty="0">
                <a:solidFill>
                  <a:schemeClr val="lt1"/>
                </a:solidFill>
                <a:uFillTx/>
                <a:latin typeface="Arial" panose="020B0604020202020204" pitchFamily="34" charset="0"/>
                <a:ea typeface="汉仪锐智简" charset="0"/>
                <a:cs typeface="+mn-cs"/>
              </a:defRPr>
            </a:lvl1pPr>
          </a:lstStyle>
          <a:p>
            <a:pPr lvl="0"/>
            <a:r>
              <a:rPr>
                <a:sym typeface="+mn-ea"/>
              </a:rPr>
              <a:t>编辑标题</a:t>
            </a:r>
          </a:p>
        </p:txBody>
      </p:sp>
      <p:sp>
        <p:nvSpPr>
          <p:cNvPr id="6" name="副标题 3"/>
          <p:cNvSpPr>
            <a:spLocks noGrp="1"/>
          </p:cNvSpPr>
          <p:nvPr>
            <p:ph type="subTitle" idx="3" hasCustomPrompt="1"/>
            <p:custDataLst>
              <p:tags r:id="rId5"/>
            </p:custDataLst>
          </p:nvPr>
        </p:nvSpPr>
        <p:spPr>
          <a:xfrm>
            <a:off x="568405" y="3780142"/>
            <a:ext cx="5510689" cy="648970"/>
          </a:xfrm>
        </p:spPr>
        <p:txBody>
          <a:bodyPr vert="horz" wrap="square" lIns="101600" tIns="0" rIns="82550" bIns="0" rtlCol="0" anchor="ctr" anchorCtr="0">
            <a:normAutofit/>
          </a:bodyPr>
          <a:lstStyle>
            <a:lvl1pPr marL="0" marR="0" indent="-228600" algn="ctr" defTabSz="914400" rtl="0" eaLnBrk="1" fontAlgn="auto" latinLnBrk="0" hangingPunct="1">
              <a:lnSpc>
                <a:spcPct val="88000"/>
              </a:lnSpc>
              <a:spcBef>
                <a:spcPts val="0"/>
              </a:spcBef>
              <a:spcAft>
                <a:spcPts val="1000"/>
              </a:spcAft>
              <a:buClrTx/>
              <a:buSzTx/>
              <a:buFontTx/>
              <a:buNone/>
              <a:defRPr kumimoji="0" lang="zh-CN" altLang="en-US" sz="3400" b="1" i="0" u="none" strike="noStrike" kern="1200" cap="none" spc="16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7" name="文本占位符 4"/>
          <p:cNvSpPr>
            <a:spLocks noGrp="1"/>
          </p:cNvSpPr>
          <p:nvPr>
            <p:ph type="body" idx="4" hasCustomPrompt="1"/>
            <p:custDataLst>
              <p:tags r:id="rId6"/>
            </p:custDataLst>
          </p:nvPr>
        </p:nvSpPr>
        <p:spPr>
          <a:xfrm>
            <a:off x="1856662" y="5114278"/>
            <a:ext cx="2934176" cy="852805"/>
          </a:xfrm>
          <a:noFill/>
        </p:spPr>
        <p:txBody>
          <a:bodyPr vert="horz" wrap="square" lIns="101600" tIns="0" rIns="82550" bIns="0" rtlCol="0" anchor="t" anchorCtr="0">
            <a:normAutofit/>
          </a:bodyPr>
          <a:lstStyle>
            <a:lvl1pPr marL="0" marR="0" indent="-228600" algn="ctr" defTabSz="914400" rtl="0" eaLnBrk="1" fontAlgn="auto" latinLnBrk="0" hangingPunct="1">
              <a:lnSpc>
                <a:spcPct val="130000"/>
              </a:lnSpc>
              <a:spcBef>
                <a:spcPts val="0"/>
              </a:spcBef>
              <a:spcAft>
                <a:spcPts val="1000"/>
              </a:spcAft>
              <a:buClrTx/>
              <a:buSzTx/>
              <a:buFontTx/>
              <a:buNone/>
              <a:defRPr kumimoji="0" lang="zh-CN" altLang="en-US" sz="1600" b="0" i="0" u="none" strike="noStrike" kern="1200" cap="none" spc="3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3698443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502447" y="952509"/>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952509"/>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9EFD9D74-47D9-4702-A33C-335B63B48DBF}" type="datetimeFigureOut">
              <a:rPr lang="zh-CN" altLang="en-US" smtClean="0">
                <a:solidFill>
                  <a:prstClr val="white">
                    <a:tint val="75000"/>
                  </a:prstClr>
                </a:solidFill>
              </a:rPr>
              <a:pPr/>
              <a:t>2023-04-26</a:t>
            </a:fld>
            <a:endParaRPr lang="zh-CN" altLang="en-US" dirty="0">
              <a:solidFill>
                <a:prstClr val="white">
                  <a:tint val="75000"/>
                </a:prstClr>
              </a:solidFill>
            </a:endParaRPr>
          </a:p>
        </p:txBody>
      </p:sp>
      <p:sp>
        <p:nvSpPr>
          <p:cNvPr id="6" name="页脚占位符 5"/>
          <p:cNvSpPr>
            <a:spLocks noGrp="1"/>
          </p:cNvSpPr>
          <p:nvPr>
            <p:ph type="ftr" sz="quarter" idx="11"/>
            <p:custDataLst>
              <p:tags r:id="rId8"/>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FABC47A4-756D-490B-A52F-7D9E2C9FC05F}"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980001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7" name="内容占位符 6"/>
          <p:cNvSpPr>
            <a:spLocks noGrp="1"/>
          </p:cNvSpPr>
          <p:nvPr>
            <p:ph sz="quarter" idx="13"/>
            <p:custDataLst>
              <p:tags r:id="rId7"/>
            </p:custDataLst>
          </p:nvPr>
        </p:nvSpPr>
        <p:spPr>
          <a:xfrm>
            <a:off x="502448" y="952509"/>
            <a:ext cx="8139178" cy="5388907"/>
          </a:xfrm>
        </p:spPr>
        <p:txBody>
          <a:bodyPr/>
          <a:lstStyle>
            <a:lvl1pPr>
              <a:defRPr>
                <a:solidFill>
                  <a:schemeClr val="lt1"/>
                </a:solidFill>
                <a:latin typeface="Arial" panose="020B0604020202020204" pitchFamily="34" charset="0"/>
                <a:ea typeface="汉仪粗简黑简" panose="00020600040101010101" charset="-122"/>
              </a:defRPr>
            </a:lvl1pPr>
            <a:lvl2pPr>
              <a:defRPr>
                <a:solidFill>
                  <a:schemeClr val="lt1"/>
                </a:solidFill>
                <a:latin typeface="Arial" panose="020B0604020202020204" pitchFamily="34" charset="0"/>
                <a:ea typeface="汉仪粗简黑简" panose="00020600040101010101" charset="-122"/>
              </a:defRPr>
            </a:lvl2pPr>
            <a:lvl3pPr>
              <a:defRPr>
                <a:solidFill>
                  <a:schemeClr val="lt1"/>
                </a:solidFill>
                <a:latin typeface="Arial" panose="020B0604020202020204" pitchFamily="34" charset="0"/>
                <a:ea typeface="汉仪粗简黑简" panose="00020600040101010101" charset="-122"/>
              </a:defRPr>
            </a:lvl3pPr>
            <a:lvl4pPr>
              <a:defRPr>
                <a:solidFill>
                  <a:schemeClr val="lt1"/>
                </a:solidFill>
                <a:latin typeface="Arial" panose="020B0604020202020204" pitchFamily="34" charset="0"/>
                <a:ea typeface="汉仪粗简黑简" panose="00020600040101010101" charset="-122"/>
              </a:defRPr>
            </a:lvl4pPr>
            <a:lvl5pPr>
              <a:defRPr>
                <a:solidFill>
                  <a:schemeClr val="lt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71752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11"/>
          <a:stretch>
            <a:fillRect/>
          </a:stretch>
        </p:blipFill>
        <p:spPr>
          <a:xfrm>
            <a:off x="-7977" y="1"/>
            <a:ext cx="9152573" cy="6878003"/>
          </a:xfrm>
          <a:prstGeom prst="rect">
            <a:avLst/>
          </a:prstGeom>
        </p:spPr>
      </p:pic>
      <p:pic>
        <p:nvPicPr>
          <p:cNvPr id="6" name="图片 5" descr="VCG211346613023-01"/>
          <p:cNvPicPr>
            <a:picLocks noChangeAspect="1"/>
          </p:cNvPicPr>
          <p:nvPr>
            <p:custDataLst>
              <p:tags r:id="rId2"/>
            </p:custDataLst>
          </p:nvPr>
        </p:nvPicPr>
        <p:blipFill>
          <a:blip r:embed="rId12"/>
          <a:srcRect l="2669" t="552" r="71787" b="59683"/>
          <a:stretch>
            <a:fillRect/>
          </a:stretch>
        </p:blipFill>
        <p:spPr>
          <a:xfrm>
            <a:off x="-7977" y="1"/>
            <a:ext cx="1478951" cy="1727187"/>
          </a:xfrm>
          <a:prstGeom prst="rect">
            <a:avLst/>
          </a:prstGeom>
        </p:spPr>
      </p:pic>
      <p:pic>
        <p:nvPicPr>
          <p:cNvPr id="2" name="图片 1" descr="VCG211346613023-01"/>
          <p:cNvPicPr>
            <a:picLocks noChangeAspect="1"/>
          </p:cNvPicPr>
          <p:nvPr>
            <p:custDataLst>
              <p:tags r:id="rId3"/>
            </p:custDataLst>
          </p:nvPr>
        </p:nvPicPr>
        <p:blipFill>
          <a:blip r:embed="rId13"/>
          <a:srcRect l="38196" t="10268"/>
          <a:stretch>
            <a:fillRect/>
          </a:stretch>
        </p:blipFill>
        <p:spPr>
          <a:xfrm>
            <a:off x="4975816" y="2339341"/>
            <a:ext cx="4168780" cy="453866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8" name="副标题 1"/>
          <p:cNvSpPr>
            <a:spLocks noGrp="1"/>
          </p:cNvSpPr>
          <p:nvPr>
            <p:ph type="subTitle" idx="1" hasCustomPrompt="1"/>
            <p:custDataLst>
              <p:tags r:id="rId7"/>
            </p:custDataLst>
          </p:nvPr>
        </p:nvSpPr>
        <p:spPr>
          <a:xfrm>
            <a:off x="256699" y="4142135"/>
            <a:ext cx="5022523" cy="669850"/>
          </a:xfrm>
          <a:ln w="3175">
            <a:miter lim="400000"/>
          </a:ln>
        </p:spPr>
        <p:txBody>
          <a:bodyPr vert="horz" wrap="square" lIns="101600" tIns="38100" rIns="76200" bIns="3810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YouSheBiaoTiHei"/>
                <a:sym typeface="YouSheBiaoTiHei"/>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9" name="标题 2"/>
          <p:cNvSpPr>
            <a:spLocks noGrp="1"/>
          </p:cNvSpPr>
          <p:nvPr>
            <p:ph type="title" idx="2" hasCustomPrompt="1"/>
            <p:custDataLst>
              <p:tags r:id="rId8"/>
            </p:custDataLst>
          </p:nvPr>
        </p:nvSpPr>
        <p:spPr>
          <a:xfrm>
            <a:off x="257176" y="2534950"/>
            <a:ext cx="5021570" cy="1583690"/>
          </a:xfrm>
          <a:ln w="3175">
            <a:miter lim="400000"/>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200" b="0" i="0" u="none" strike="noStrike" kern="1200" cap="none" spc="300" normalizeH="0" baseline="0" noProof="1" dirty="0">
                <a:solidFill>
                  <a:schemeClr val="lt1"/>
                </a:solidFill>
                <a:uFillTx/>
                <a:latin typeface="Arial" panose="020B0604020202020204" pitchFamily="34" charset="0"/>
                <a:ea typeface="汉仪锐智简" charset="0"/>
                <a:cs typeface="YouSheBiaoTiHei"/>
                <a:sym typeface="YouSheBiaoTiHei"/>
              </a:defRPr>
            </a:lvl1pPr>
          </a:lstStyle>
          <a:p>
            <a:pPr lvl="0"/>
            <a:r>
              <a:rPr>
                <a:sym typeface="+mn-ea"/>
              </a:rPr>
              <a:t>编辑标题</a:t>
            </a:r>
          </a:p>
        </p:txBody>
      </p:sp>
      <p:sp>
        <p:nvSpPr>
          <p:cNvPr id="10" name="文本占位符 3"/>
          <p:cNvSpPr>
            <a:spLocks noGrp="1"/>
          </p:cNvSpPr>
          <p:nvPr>
            <p:ph type="body" idx="3" hasCustomPrompt="1"/>
            <p:custDataLst>
              <p:tags r:id="rId9"/>
            </p:custDataLst>
          </p:nvPr>
        </p:nvSpPr>
        <p:spPr>
          <a:xfrm>
            <a:off x="1442086" y="5064081"/>
            <a:ext cx="2651750" cy="509315"/>
          </a:xfrm>
          <a:ln w="3175">
            <a:miter lim="400000"/>
          </a:ln>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OPPOSans-R" panose="02010600030101010101"/>
                <a:sym typeface="OPPOSans-R" panose="02010600030101010101"/>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323160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200942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6" name="矩形 5"/>
          <p:cNvSpPr/>
          <p:nvPr>
            <p:custDataLst>
              <p:tags r:id="rId4"/>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custDataLst>
              <p:tags r:id="rId5"/>
            </p:custDataLst>
          </p:nvPr>
        </p:nvSpPr>
        <p:spPr>
          <a:xfrm>
            <a:off x="961200" y="1249200"/>
            <a:ext cx="72198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960835" y="2163600"/>
            <a:ext cx="721995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127768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8255"/>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745009" y="5170696"/>
            <a:ext cx="1400886" cy="1687297"/>
          </a:xfrm>
          <a:prstGeom prst="rect">
            <a:avLst/>
          </a:prstGeom>
        </p:spPr>
      </p:pic>
      <p:sp>
        <p:nvSpPr>
          <p:cNvPr id="2" name="标题 1"/>
          <p:cNvSpPr>
            <a:spLocks noGrp="1"/>
          </p:cNvSpPr>
          <p:nvPr>
            <p:ph type="title" hasCustomPrompt="1"/>
            <p:custDataLst>
              <p:tags r:id="rId4"/>
            </p:custDataLst>
          </p:nvPr>
        </p:nvSpPr>
        <p:spPr>
          <a:xfrm>
            <a:off x="437400" y="770400"/>
            <a:ext cx="297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40100" y="1764000"/>
            <a:ext cx="29673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769939"/>
            <a:ext cx="486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4646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965501" y="5436269"/>
            <a:ext cx="1180396" cy="1421727"/>
          </a:xfrm>
          <a:prstGeom prst="rect">
            <a:avLst/>
          </a:prstGeom>
        </p:spPr>
      </p:pic>
      <p:sp>
        <p:nvSpPr>
          <p:cNvPr id="2" name="标题 1"/>
          <p:cNvSpPr>
            <a:spLocks noGrp="1"/>
          </p:cNvSpPr>
          <p:nvPr>
            <p:ph type="title"/>
            <p:custDataLst>
              <p:tags r:id="rId4"/>
            </p:custDataLst>
          </p:nvPr>
        </p:nvSpPr>
        <p:spPr>
          <a:xfrm>
            <a:off x="459000" y="781200"/>
            <a:ext cx="82323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808000"/>
            <a:ext cx="82242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67394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6" name="矩形 5"/>
          <p:cNvSpPr/>
          <p:nvPr>
            <p:custDataLst>
              <p:tags r:id="rId2"/>
            </p:custDataLst>
          </p:nvPr>
        </p:nvSpPr>
        <p:spPr>
          <a:xfrm>
            <a:off x="0" y="5029837"/>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5" y="1"/>
            <a:ext cx="1645045" cy="2009127"/>
          </a:xfrm>
          <a:prstGeom prst="rect">
            <a:avLst/>
          </a:prstGeom>
        </p:spPr>
      </p:pic>
      <p:sp>
        <p:nvSpPr>
          <p:cNvPr id="2" name="标题 1"/>
          <p:cNvSpPr>
            <a:spLocks noGrp="1"/>
          </p:cNvSpPr>
          <p:nvPr>
            <p:ph type="title"/>
            <p:custDataLst>
              <p:tags r:id="rId4"/>
            </p:custDataLst>
          </p:nvPr>
        </p:nvSpPr>
        <p:spPr>
          <a:xfrm>
            <a:off x="453600" y="669600"/>
            <a:ext cx="82323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53628" y="1681200"/>
            <a:ext cx="82431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5180400"/>
            <a:ext cx="82512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999187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3"/>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4"/>
          <a:srcRect l="168" t="52758" r="70408"/>
          <a:stretch>
            <a:fillRect/>
          </a:stretch>
        </p:blipFill>
        <p:spPr>
          <a:xfrm flipH="1">
            <a:off x="7874271" y="5326376"/>
            <a:ext cx="1271635" cy="1531620"/>
          </a:xfrm>
          <a:prstGeom prst="rect">
            <a:avLst/>
          </a:prstGeom>
        </p:spPr>
      </p:pic>
      <p:sp>
        <p:nvSpPr>
          <p:cNvPr id="2" name="标题 1"/>
          <p:cNvSpPr>
            <a:spLocks noGrp="1"/>
          </p:cNvSpPr>
          <p:nvPr>
            <p:ph type="title"/>
            <p:custDataLst>
              <p:tags r:id="rId4"/>
            </p:custDataLst>
          </p:nvPr>
        </p:nvSpPr>
        <p:spPr>
          <a:xfrm>
            <a:off x="434700" y="237600"/>
            <a:ext cx="82782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34700" y="1663200"/>
            <a:ext cx="40068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663200"/>
            <a:ext cx="40257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816800"/>
            <a:ext cx="40068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813200"/>
            <a:ext cx="40257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01532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sp>
        <p:nvSpPr>
          <p:cNvPr id="8" name="矩形 7"/>
          <p:cNvSpPr/>
          <p:nvPr>
            <p:custDataLst>
              <p:tags r:id="rId2"/>
            </p:custDataLst>
          </p:nvPr>
        </p:nvSpPr>
        <p:spPr>
          <a:xfrm>
            <a:off x="0" y="959225"/>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6" y="1"/>
            <a:ext cx="1181268" cy="1442707"/>
          </a:xfrm>
          <a:prstGeom prst="rect">
            <a:avLst/>
          </a:prstGeom>
        </p:spPr>
      </p:pic>
      <p:pic>
        <p:nvPicPr>
          <p:cNvPr id="6" name="图片 5" descr="VCG211346613023-01"/>
          <p:cNvPicPr>
            <a:picLocks noChangeAspect="1"/>
          </p:cNvPicPr>
          <p:nvPr>
            <p:custDataLst>
              <p:tags r:id="rId4"/>
            </p:custDataLst>
          </p:nvPr>
        </p:nvPicPr>
        <p:blipFill>
          <a:blip r:embed="rId13"/>
          <a:srcRect l="168" t="52758" r="70408"/>
          <a:stretch>
            <a:fillRect/>
          </a:stretch>
        </p:blipFill>
        <p:spPr>
          <a:xfrm flipH="1">
            <a:off x="7904680" y="5363007"/>
            <a:ext cx="1241225" cy="1494993"/>
          </a:xfrm>
          <a:prstGeom prst="rect">
            <a:avLst/>
          </a:prstGeom>
        </p:spPr>
      </p:pic>
      <p:sp>
        <p:nvSpPr>
          <p:cNvPr id="2" name="标题 1"/>
          <p:cNvSpPr>
            <a:spLocks noGrp="1"/>
          </p:cNvSpPr>
          <p:nvPr>
            <p:ph type="title" hasCustomPrompt="1"/>
            <p:custDataLst>
              <p:tags r:id="rId5"/>
            </p:custDataLst>
          </p:nvPr>
        </p:nvSpPr>
        <p:spPr>
          <a:xfrm>
            <a:off x="1142100" y="1339200"/>
            <a:ext cx="6858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9"/>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39407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03127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23.xml"/><Relationship Id="rId4" Type="http://schemas.openxmlformats.org/officeDocument/2006/relationships/tags" Target="../tags/tag9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2"/>
            <p:custDataLst>
              <p:tags r:id="rId2"/>
            </p:custDataLst>
          </p:nvPr>
        </p:nvSpPr>
        <p:spPr>
          <a:xfrm>
            <a:off x="611560" y="1844824"/>
            <a:ext cx="7488832" cy="1083310"/>
          </a:xfrm>
        </p:spPr>
        <p:txBody>
          <a:bodyPr>
            <a:normAutofit fontScale="90000"/>
          </a:bodyPr>
          <a:lstStyle/>
          <a:p>
            <a:r>
              <a:rPr lang="zh-CN" altLang="en-US" dirty="0">
                <a:solidFill>
                  <a:schemeClr val="tx1"/>
                </a:solidFill>
              </a:rPr>
              <a:t>电机与电气控制技术</a:t>
            </a:r>
          </a:p>
        </p:txBody>
      </p:sp>
      <p:sp>
        <p:nvSpPr>
          <p:cNvPr id="6" name="副标题 5"/>
          <p:cNvSpPr>
            <a:spLocks noGrp="1"/>
          </p:cNvSpPr>
          <p:nvPr>
            <p:ph type="subTitle" idx="3"/>
            <p:custDataLst>
              <p:tags r:id="rId3"/>
            </p:custDataLst>
          </p:nvPr>
        </p:nvSpPr>
        <p:spPr>
          <a:xfrm>
            <a:off x="568405" y="3780142"/>
            <a:ext cx="7243955" cy="945002"/>
          </a:xfrm>
        </p:spPr>
        <p:txBody>
          <a:bodyPr>
            <a:normAutofit/>
          </a:bodyPr>
          <a:lstStyle/>
          <a:p>
            <a:r>
              <a:rPr lang="zh-CN" altLang="en-US" dirty="0" smtClean="0">
                <a:solidFill>
                  <a:schemeClr val="tx1"/>
                </a:solidFill>
                <a:latin typeface="仿宋" pitchFamily="49" charset="-122"/>
                <a:ea typeface="仿宋" pitchFamily="49" charset="-122"/>
              </a:rPr>
              <a:t>项目三：三相笼型异步电       动机</a:t>
            </a:r>
            <a:r>
              <a:rPr lang="zh-CN" altLang="en-US" dirty="0">
                <a:solidFill>
                  <a:schemeClr val="tx1"/>
                </a:solidFill>
                <a:latin typeface="仿宋" pitchFamily="49" charset="-122"/>
                <a:ea typeface="仿宋" pitchFamily="49" charset="-122"/>
              </a:rPr>
              <a:t>调速</a:t>
            </a:r>
            <a:r>
              <a:rPr lang="zh-CN" altLang="en-US" dirty="0" smtClean="0">
                <a:solidFill>
                  <a:schemeClr val="tx1"/>
                </a:solidFill>
                <a:latin typeface="仿宋" pitchFamily="49" charset="-122"/>
                <a:ea typeface="仿宋" pitchFamily="49" charset="-122"/>
              </a:rPr>
              <a:t>控制</a:t>
            </a:r>
            <a:endParaRPr lang="zh-CN" altLang="en-US" dirty="0">
              <a:solidFill>
                <a:schemeClr val="tx1"/>
              </a:solidFill>
              <a:latin typeface="仿宋" pitchFamily="49" charset="-122"/>
              <a:ea typeface="仿宋" pitchFamily="49" charset="-122"/>
            </a:endParaRPr>
          </a:p>
        </p:txBody>
      </p:sp>
      <p:sp>
        <p:nvSpPr>
          <p:cNvPr id="7" name="文本占位符 6"/>
          <p:cNvSpPr>
            <a:spLocks noGrp="1"/>
          </p:cNvSpPr>
          <p:nvPr>
            <p:ph type="body" idx="4"/>
            <p:custDataLst>
              <p:tags r:id="rId4"/>
            </p:custDataLst>
          </p:nvPr>
        </p:nvSpPr>
        <p:spPr/>
        <p:txBody>
          <a:bodyPr/>
          <a:lstStyle/>
          <a:p>
            <a:r>
              <a:rPr lang="zh-CN" altLang="en-US" dirty="0">
                <a:solidFill>
                  <a:schemeClr val="tx1"/>
                </a:solidFill>
              </a:rPr>
              <a:t>私立华联学院</a:t>
            </a:r>
          </a:p>
        </p:txBody>
      </p:sp>
    </p:spTree>
    <p:custDataLst>
      <p:tags r:id="rId1"/>
    </p:custDataLst>
    <p:extLst>
      <p:ext uri="{BB962C8B-B14F-4D97-AF65-F5344CB8AC3E}">
        <p14:creationId xmlns:p14="http://schemas.microsoft.com/office/powerpoint/2010/main" val="157089261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12291"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拓展任务</a:t>
            </a:r>
            <a:endParaRPr lang="en-US" altLang="zh-CN">
              <a:ea typeface="宋体" charset="-122"/>
            </a:endParaRPr>
          </a:p>
        </p:txBody>
      </p:sp>
      <p:sp>
        <p:nvSpPr>
          <p:cNvPr id="12292" name="Rectangle 4"/>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sp>
        <p:nvSpPr>
          <p:cNvPr id="12293"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charset="-122"/>
              </a:rPr>
              <a:t> </a:t>
            </a:r>
          </a:p>
        </p:txBody>
      </p:sp>
      <p:sp>
        <p:nvSpPr>
          <p:cNvPr id="12294" name="Rectangle 6"/>
          <p:cNvSpPr>
            <a:spLocks noChangeArrowheads="1"/>
          </p:cNvSpPr>
          <p:nvPr/>
        </p:nvSpPr>
        <p:spPr bwMode="auto">
          <a:xfrm>
            <a:off x="4716463" y="1570067"/>
            <a:ext cx="42116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dirty="0">
                <a:latin typeface="宋体" pitchFamily="2" charset="-122"/>
                <a:ea typeface="宋体" pitchFamily="2" charset="-122"/>
              </a:rPr>
              <a:t>电路控制过程为：合上电源开关</a:t>
            </a:r>
            <a:r>
              <a:rPr lang="en-US" altLang="zh-CN" sz="2400" b="1" dirty="0">
                <a:latin typeface="宋体" pitchFamily="2" charset="-122"/>
                <a:ea typeface="宋体" pitchFamily="2" charset="-122"/>
              </a:rPr>
              <a:t>QS</a:t>
            </a:r>
            <a:r>
              <a:rPr lang="zh-CN" altLang="en-US" sz="2400" b="1" dirty="0">
                <a:latin typeface="宋体" pitchFamily="2" charset="-122"/>
                <a:ea typeface="宋体" pitchFamily="2" charset="-122"/>
              </a:rPr>
              <a:t>，按下起动按钮</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通电自锁，主触点闭合，电动机接成低速起动、运行。同时，</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动合辅助触点闭合，使</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线圈通电自锁，开始延时，延时时间到，</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延时动断触点断开，</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断电解除自锁，</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延时动合触点闭合，</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通电自锁，主回路中，</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六对主触点闭合，电动机</a:t>
            </a:r>
            <a:r>
              <a:rPr lang="en-US" altLang="zh-CN" sz="2400" b="1" dirty="0">
                <a:latin typeface="宋体" pitchFamily="2" charset="-122"/>
                <a:ea typeface="宋体" pitchFamily="2" charset="-122"/>
              </a:rPr>
              <a:t>YY</a:t>
            </a:r>
            <a:r>
              <a:rPr lang="zh-CN" altLang="en-US" sz="2400" b="1" dirty="0">
                <a:latin typeface="宋体" pitchFamily="2" charset="-122"/>
                <a:ea typeface="宋体" pitchFamily="2" charset="-122"/>
              </a:rPr>
              <a:t>联结进入高速运转。</a:t>
            </a:r>
          </a:p>
        </p:txBody>
      </p:sp>
      <p:pic>
        <p:nvPicPr>
          <p:cNvPr id="1229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5640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67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变频器应用于电动机调速</a:t>
            </a:r>
            <a:endParaRPr lang="ko-KR" altLang="en-US" sz="2000" smtClean="0">
              <a:ea typeface="宋体" charset="-122"/>
            </a:endParaRPr>
          </a:p>
        </p:txBody>
      </p:sp>
      <p:sp>
        <p:nvSpPr>
          <p:cNvPr id="13315" name="Rectangle 3"/>
          <p:cNvSpPr>
            <a:spLocks noGrp="1" noChangeArrowheads="1"/>
          </p:cNvSpPr>
          <p:nvPr>
            <p:ph type="body" idx="1"/>
          </p:nvPr>
        </p:nvSpPr>
        <p:spPr>
          <a:xfrm>
            <a:off x="395288" y="1268413"/>
            <a:ext cx="8497887" cy="1008062"/>
          </a:xfrm>
        </p:spPr>
        <p:txBody>
          <a:bodyPr/>
          <a:lstStyle/>
          <a:p>
            <a:pPr eaLnBrk="1" hangingPunct="1">
              <a:buFont typeface="Wingdings" pitchFamily="2" charset="2"/>
              <a:buChar char="Ø"/>
            </a:pPr>
            <a:r>
              <a:rPr lang="zh-CN" altLang="en-US" sz="2400" b="1" dirty="0" smtClean="0">
                <a:solidFill>
                  <a:schemeClr val="tx1"/>
                </a:solidFill>
                <a:latin typeface="宋体" pitchFamily="2" charset="-122"/>
                <a:ea typeface="宋体" pitchFamily="2" charset="-122"/>
              </a:rPr>
              <a:t>变频器</a:t>
            </a:r>
          </a:p>
          <a:p>
            <a:pPr eaLnBrk="1" hangingPunct="1">
              <a:buFont typeface="Wingdings" pitchFamily="2" charset="2"/>
              <a:buNone/>
            </a:pPr>
            <a:r>
              <a:rPr lang="zh-CN" altLang="en-US" sz="2000" b="1" dirty="0" smtClean="0">
                <a:solidFill>
                  <a:schemeClr val="tx1"/>
                </a:solidFill>
                <a:latin typeface="宋体" pitchFamily="2" charset="-122"/>
                <a:ea typeface="宋体" pitchFamily="2" charset="-122"/>
              </a:rPr>
              <a:t>           </a:t>
            </a:r>
            <a:r>
              <a:rPr lang="zh-CN" altLang="en-US" sz="2400" b="1" dirty="0" smtClean="0">
                <a:solidFill>
                  <a:schemeClr val="tx1"/>
                </a:solidFill>
                <a:latin typeface="宋体" pitchFamily="2" charset="-122"/>
                <a:ea typeface="宋体" pitchFamily="2" charset="-122"/>
              </a:rPr>
              <a:t>交流异步电动机的无级调速通过变频器实现。</a:t>
            </a:r>
          </a:p>
        </p:txBody>
      </p:sp>
      <p:sp>
        <p:nvSpPr>
          <p:cNvPr id="13316"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
        <p:nvSpPr>
          <p:cNvPr id="13317" name="Rectangle 7"/>
          <p:cNvSpPr>
            <a:spLocks noChangeArrowheads="1"/>
          </p:cNvSpPr>
          <p:nvPr/>
        </p:nvSpPr>
        <p:spPr bwMode="auto">
          <a:xfrm>
            <a:off x="395288" y="2475419"/>
            <a:ext cx="937949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266700">
              <a:buFont typeface="Wingdings" pitchFamily="2" charset="2"/>
              <a:buChar char="Ø"/>
            </a:pPr>
            <a:r>
              <a:rPr lang="zh-CN" altLang="en-US" sz="2400" b="1" dirty="0">
                <a:latin typeface="宋体" pitchFamily="2" charset="-122"/>
                <a:ea typeface="宋体" pitchFamily="2" charset="-122"/>
              </a:rPr>
              <a:t>台达</a:t>
            </a:r>
            <a:r>
              <a:rPr lang="en-US" altLang="zh-CN" sz="2400" b="1" dirty="0">
                <a:latin typeface="宋体" pitchFamily="2" charset="-122"/>
                <a:ea typeface="宋体" pitchFamily="2" charset="-122"/>
              </a:rPr>
              <a:t>VFD-F</a:t>
            </a:r>
            <a:r>
              <a:rPr lang="zh-CN" altLang="en-US" sz="2400" b="1" dirty="0">
                <a:latin typeface="宋体" pitchFamily="2" charset="-122"/>
                <a:ea typeface="宋体" pitchFamily="2" charset="-122"/>
              </a:rPr>
              <a:t>系列变频器特点：</a:t>
            </a:r>
          </a:p>
          <a:p>
            <a:pPr indent="266700"/>
            <a:r>
              <a:rPr lang="zh-CN" altLang="en-US" sz="2400" b="1" dirty="0">
                <a:latin typeface="宋体" pitchFamily="2" charset="-122"/>
                <a:ea typeface="宋体" pitchFamily="2" charset="-122"/>
              </a:rPr>
              <a:t>        输出频率</a:t>
            </a:r>
            <a:r>
              <a:rPr lang="en-US" altLang="zh-CN" sz="2400" b="1" dirty="0">
                <a:latin typeface="宋体" pitchFamily="2" charset="-122"/>
                <a:ea typeface="宋体" pitchFamily="2" charset="-122"/>
              </a:rPr>
              <a:t>1.0-400Hz</a:t>
            </a:r>
          </a:p>
          <a:p>
            <a:pPr indent="266700"/>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可设定的</a:t>
            </a:r>
            <a:r>
              <a:rPr lang="en-US" altLang="zh-CN" sz="2400" b="1" dirty="0">
                <a:latin typeface="宋体" pitchFamily="2" charset="-122"/>
                <a:ea typeface="宋体" pitchFamily="2" charset="-122"/>
              </a:rPr>
              <a:t>V/F</a:t>
            </a:r>
            <a:r>
              <a:rPr lang="zh-CN" altLang="en-US" sz="2400" b="1" dirty="0">
                <a:latin typeface="宋体" pitchFamily="2" charset="-122"/>
                <a:ea typeface="宋体" pitchFamily="2" charset="-122"/>
              </a:rPr>
              <a:t>曲线</a:t>
            </a:r>
          </a:p>
          <a:p>
            <a:pPr indent="266700"/>
            <a:r>
              <a:rPr lang="zh-CN" altLang="en-US" sz="2400" b="1" dirty="0">
                <a:latin typeface="宋体" pitchFamily="2" charset="-122"/>
                <a:ea typeface="宋体" pitchFamily="2" charset="-122"/>
              </a:rPr>
              <a:t>        载波频率可达</a:t>
            </a:r>
            <a:r>
              <a:rPr lang="en-US" altLang="zh-CN" sz="2400" b="1" dirty="0">
                <a:latin typeface="宋体" pitchFamily="2" charset="-122"/>
                <a:ea typeface="宋体" pitchFamily="2" charset="-122"/>
              </a:rPr>
              <a:t>10kHz</a:t>
            </a:r>
          </a:p>
          <a:p>
            <a:pPr indent="266700"/>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内置</a:t>
            </a:r>
            <a:r>
              <a:rPr lang="en-US" altLang="zh-CN" sz="2400" b="1" dirty="0">
                <a:latin typeface="宋体" pitchFamily="2" charset="-122"/>
                <a:ea typeface="宋体" pitchFamily="2" charset="-122"/>
              </a:rPr>
              <a:t>PID</a:t>
            </a:r>
            <a:r>
              <a:rPr lang="zh-CN" altLang="en-US" sz="2400" b="1" dirty="0">
                <a:latin typeface="宋体" pitchFamily="2" charset="-122"/>
                <a:ea typeface="宋体" pitchFamily="2" charset="-122"/>
              </a:rPr>
              <a:t>回授控制</a:t>
            </a:r>
          </a:p>
          <a:p>
            <a:pPr indent="266700"/>
            <a:r>
              <a:rPr lang="zh-CN" altLang="en-US" sz="2400" b="1" dirty="0">
                <a:latin typeface="宋体" pitchFamily="2" charset="-122"/>
                <a:ea typeface="宋体" pitchFamily="2" charset="-122"/>
              </a:rPr>
              <a:t>        国际化的通讯格式 </a:t>
            </a:r>
            <a:r>
              <a:rPr lang="en-US" altLang="zh-CN" sz="2400" b="1" dirty="0">
                <a:latin typeface="宋体" pitchFamily="2" charset="-122"/>
                <a:ea typeface="宋体" pitchFamily="2" charset="-122"/>
              </a:rPr>
              <a:t>Modbus (RS-485</a:t>
            </a:r>
            <a:r>
              <a:rPr lang="zh-CN" altLang="en-US" sz="2400" b="1" dirty="0">
                <a:latin typeface="宋体" pitchFamily="2" charset="-122"/>
                <a:ea typeface="宋体" pitchFamily="2" charset="-122"/>
              </a:rPr>
              <a:t>波特率可达</a:t>
            </a:r>
            <a:r>
              <a:rPr lang="en-US" altLang="zh-CN" sz="2400" b="1" dirty="0">
                <a:latin typeface="宋体" pitchFamily="2" charset="-122"/>
                <a:ea typeface="宋体" pitchFamily="2" charset="-122"/>
              </a:rPr>
              <a:t>38400bps)</a:t>
            </a:r>
          </a:p>
          <a:p>
            <a:pPr indent="266700"/>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内置瞬间停电与故障再启动功能</a:t>
            </a:r>
          </a:p>
          <a:p>
            <a:pPr indent="266700"/>
            <a:r>
              <a:rPr lang="zh-CN" altLang="en-US" sz="2400" b="1" dirty="0">
                <a:latin typeface="宋体" pitchFamily="2" charset="-122"/>
                <a:ea typeface="宋体" pitchFamily="2" charset="-122"/>
              </a:rPr>
              <a:t>        内置睡眠</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唤醒功能</a:t>
            </a:r>
          </a:p>
        </p:txBody>
      </p:sp>
    </p:spTree>
    <p:extLst>
      <p:ext uri="{BB962C8B-B14F-4D97-AF65-F5344CB8AC3E}">
        <p14:creationId xmlns:p14="http://schemas.microsoft.com/office/powerpoint/2010/main" val="1959247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变频器应用于电动机调速</a:t>
            </a:r>
            <a:endParaRPr lang="ko-KR" altLang="en-US" sz="2000" smtClean="0">
              <a:ea typeface="宋体" charset="-122"/>
            </a:endParaRPr>
          </a:p>
        </p:txBody>
      </p:sp>
      <p:sp>
        <p:nvSpPr>
          <p:cNvPr id="14339"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pic>
        <p:nvPicPr>
          <p:cNvPr id="1434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21875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1"/>
          <p:cNvSpPr>
            <a:spLocks noChangeArrowheads="1"/>
          </p:cNvSpPr>
          <p:nvPr/>
        </p:nvSpPr>
        <p:spPr bwMode="auto">
          <a:xfrm>
            <a:off x="3117850" y="1341438"/>
            <a:ext cx="60261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Times New Roman" pitchFamily="18" charset="0"/>
              <a:buChar char="►"/>
            </a:pPr>
            <a:r>
              <a:rPr lang="en-US" altLang="zh-CN" sz="2000" b="1" dirty="0">
                <a:ea typeface="宋体" charset="-122"/>
              </a:rPr>
              <a:t>EMI </a:t>
            </a:r>
            <a:r>
              <a:rPr lang="zh-CN" altLang="en-US" sz="2000" b="1" dirty="0">
                <a:ea typeface="宋体" charset="-122"/>
              </a:rPr>
              <a:t>滤波器：包含变频器在内的电子设备正常运转时，都会产生一些高频或低频的噪声，并经由传导或辐射的方式干扰外围设备。如果正确安装</a:t>
            </a:r>
            <a:r>
              <a:rPr lang="en-US" altLang="zh-CN" sz="2000" b="1" dirty="0">
                <a:ea typeface="宋体" charset="-122"/>
              </a:rPr>
              <a:t>EMI </a:t>
            </a:r>
            <a:r>
              <a:rPr lang="zh-CN" altLang="en-US" sz="2000" b="1" dirty="0">
                <a:ea typeface="宋体" charset="-122"/>
              </a:rPr>
              <a:t>滤波器可以使干扰降至最低。</a:t>
            </a:r>
          </a:p>
          <a:p>
            <a:pPr eaLnBrk="1" hangingPunct="1">
              <a:buFont typeface="Times New Roman" pitchFamily="18" charset="0"/>
              <a:buChar char="►"/>
            </a:pPr>
            <a:r>
              <a:rPr lang="zh-CN" altLang="en-US" sz="2000" b="1" dirty="0">
                <a:ea typeface="宋体" charset="-122"/>
              </a:rPr>
              <a:t>交流电抗器：交流电抗器是一个由电容或电感组成的装置，在变频器中都起到滤波和恒压或恒流的作用，一般电流型的用的是电感，电压型的用电容作为交</a:t>
            </a:r>
            <a:r>
              <a:rPr lang="en-US" altLang="zh-CN" sz="2000" b="1" dirty="0">
                <a:ea typeface="宋体" charset="-122"/>
              </a:rPr>
              <a:t>-</a:t>
            </a:r>
            <a:r>
              <a:rPr lang="zh-CN" altLang="en-US" sz="2000" b="1" dirty="0">
                <a:ea typeface="宋体" charset="-122"/>
              </a:rPr>
              <a:t>直的直流侧的恒压。</a:t>
            </a:r>
          </a:p>
          <a:p>
            <a:pPr eaLnBrk="1" hangingPunct="1">
              <a:buFont typeface="Times New Roman" pitchFamily="18" charset="0"/>
              <a:buChar char="►"/>
            </a:pPr>
            <a:r>
              <a:rPr lang="zh-CN" altLang="en-US" sz="2000" b="1" dirty="0">
                <a:ea typeface="宋体" charset="-122"/>
              </a:rPr>
              <a:t>零相电抗器：零相电抗器用于变频器的输入侧或输出侧，其目的是为了抑制外界的干扰，相电流平衡。</a:t>
            </a:r>
          </a:p>
          <a:p>
            <a:pPr eaLnBrk="1" hangingPunct="1"/>
            <a:endParaRPr lang="zh-CN" altLang="en-US" sz="2000" b="1" dirty="0">
              <a:ea typeface="宋体" charset="-122"/>
            </a:endParaRPr>
          </a:p>
        </p:txBody>
      </p:sp>
    </p:spTree>
    <p:extLst>
      <p:ext uri="{BB962C8B-B14F-4D97-AF65-F5344CB8AC3E}">
        <p14:creationId xmlns:p14="http://schemas.microsoft.com/office/powerpoint/2010/main" val="3866814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变频器应用于电动机调速</a:t>
            </a:r>
            <a:endParaRPr lang="ko-KR" altLang="en-US" sz="2000" smtClean="0">
              <a:ea typeface="宋体" charset="-122"/>
            </a:endParaRPr>
          </a:p>
        </p:txBody>
      </p:sp>
      <p:sp>
        <p:nvSpPr>
          <p:cNvPr id="15363" name="Rectangle 3"/>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
        <p:nvSpPr>
          <p:cNvPr id="15364" name="Rectangle 6"/>
          <p:cNvSpPr>
            <a:spLocks noChangeArrowheads="1"/>
          </p:cNvSpPr>
          <p:nvPr/>
        </p:nvSpPr>
        <p:spPr bwMode="auto">
          <a:xfrm>
            <a:off x="250825" y="1338263"/>
            <a:ext cx="8280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10000"/>
              </a:lnSpc>
              <a:buFont typeface="Wingdings" pitchFamily="2" charset="2"/>
              <a:buChar char="Ø"/>
            </a:pPr>
            <a:r>
              <a:rPr lang="zh-CN" altLang="en-US" sz="2400" b="1">
                <a:ea typeface="宋体" charset="-122"/>
              </a:rPr>
              <a:t>变频器调速控制方式</a:t>
            </a:r>
          </a:p>
          <a:p>
            <a:pPr>
              <a:lnSpc>
                <a:spcPct val="110000"/>
              </a:lnSpc>
            </a:pPr>
            <a:r>
              <a:rPr lang="en-US" altLang="zh-CN" sz="2400" b="1">
                <a:ea typeface="宋体" charset="-122"/>
              </a:rPr>
              <a:t>            RS485</a:t>
            </a:r>
            <a:r>
              <a:rPr lang="zh-CN" altLang="en-US" sz="2400" b="1">
                <a:ea typeface="宋体" charset="-122"/>
              </a:rPr>
              <a:t>接口通讯调速</a:t>
            </a:r>
          </a:p>
          <a:p>
            <a:pPr>
              <a:lnSpc>
                <a:spcPct val="110000"/>
              </a:lnSpc>
            </a:pPr>
            <a:r>
              <a:rPr lang="zh-CN" altLang="en-US" sz="2400" b="1">
                <a:ea typeface="宋体" charset="-122"/>
              </a:rPr>
              <a:t>           操作面板调速</a:t>
            </a:r>
          </a:p>
          <a:p>
            <a:pPr>
              <a:lnSpc>
                <a:spcPct val="110000"/>
              </a:lnSpc>
            </a:pPr>
            <a:r>
              <a:rPr lang="zh-CN" altLang="en-US" sz="2400" b="1">
                <a:ea typeface="宋体" charset="-122"/>
              </a:rPr>
              <a:t>           模拟旋钮调速</a:t>
            </a:r>
          </a:p>
          <a:p>
            <a:pPr>
              <a:lnSpc>
                <a:spcPct val="110000"/>
              </a:lnSpc>
            </a:pPr>
            <a:r>
              <a:rPr lang="zh-CN" altLang="en-US" sz="2400" b="1">
                <a:ea typeface="宋体" charset="-122"/>
              </a:rPr>
              <a:t>           多功能输入端子调速</a:t>
            </a:r>
          </a:p>
          <a:p>
            <a:pPr>
              <a:lnSpc>
                <a:spcPct val="110000"/>
              </a:lnSpc>
            </a:pPr>
            <a:r>
              <a:rPr lang="zh-CN" altLang="en-US" sz="2400" b="1">
                <a:ea typeface="宋体" charset="-122"/>
              </a:rPr>
              <a:t>        其中模拟面板调速和模拟旋钮调速适用于用户手动调节电机速度；</a:t>
            </a:r>
            <a:r>
              <a:rPr lang="en-US" altLang="zh-CN" sz="2400" b="1">
                <a:ea typeface="宋体" charset="-122"/>
              </a:rPr>
              <a:t>RS485</a:t>
            </a:r>
            <a:r>
              <a:rPr lang="zh-CN" altLang="en-US" sz="2400" b="1">
                <a:ea typeface="宋体" charset="-122"/>
              </a:rPr>
              <a:t>接口通讯方式适于</a:t>
            </a:r>
            <a:r>
              <a:rPr lang="en-US" altLang="zh-CN" sz="2400" b="1">
                <a:ea typeface="宋体" charset="-122"/>
              </a:rPr>
              <a:t>PLC</a:t>
            </a:r>
            <a:r>
              <a:rPr lang="zh-CN" altLang="en-US" sz="2400" b="1">
                <a:ea typeface="宋体" charset="-122"/>
              </a:rPr>
              <a:t>控制变频器速度调控。</a:t>
            </a:r>
            <a:r>
              <a:rPr lang="zh-CN" altLang="en-US" sz="2400">
                <a:ea typeface="宋体" charset="-122"/>
              </a:rPr>
              <a:t> </a:t>
            </a:r>
          </a:p>
        </p:txBody>
      </p:sp>
    </p:spTree>
    <p:extLst>
      <p:ext uri="{BB962C8B-B14F-4D97-AF65-F5344CB8AC3E}">
        <p14:creationId xmlns:p14="http://schemas.microsoft.com/office/powerpoint/2010/main" val="3147157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变频器应用于电动机调速</a:t>
            </a:r>
            <a:endParaRPr lang="ko-KR" altLang="en-US" sz="2000" smtClean="0">
              <a:ea typeface="宋体" charset="-122"/>
            </a:endParaRPr>
          </a:p>
        </p:txBody>
      </p:sp>
      <p:sp>
        <p:nvSpPr>
          <p:cNvPr id="16387" name="Rectangle 3"/>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
        <p:nvSpPr>
          <p:cNvPr id="16388" name="Rectangle 4"/>
          <p:cNvSpPr>
            <a:spLocks noChangeArrowheads="1"/>
          </p:cNvSpPr>
          <p:nvPr/>
        </p:nvSpPr>
        <p:spPr bwMode="auto">
          <a:xfrm>
            <a:off x="250825" y="1268413"/>
            <a:ext cx="82804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10000"/>
              </a:lnSpc>
              <a:buFont typeface="Wingdings" pitchFamily="2" charset="2"/>
              <a:buNone/>
            </a:pPr>
            <a:r>
              <a:rPr lang="zh-CN" altLang="en-US" sz="2400" b="1">
                <a:ea typeface="宋体" charset="-122"/>
              </a:rPr>
              <a:t>         采用多功能输入端子方式实现电机正反转和启停控制的接线方式分二线式和三线式，具体控制接线方式有三种如图</a:t>
            </a:r>
            <a:r>
              <a:rPr lang="en-US" altLang="zh-CN" sz="2400" b="1">
                <a:ea typeface="宋体" charset="-122"/>
              </a:rPr>
              <a:t>3-7</a:t>
            </a:r>
            <a:r>
              <a:rPr lang="zh-CN" altLang="en-US" sz="2400" b="1">
                <a:ea typeface="宋体" charset="-122"/>
              </a:rPr>
              <a:t>所示。</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492375"/>
            <a:ext cx="81057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395288" y="5641975"/>
            <a:ext cx="83534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1600" b="1" dirty="0">
                <a:latin typeface="宋体" pitchFamily="2" charset="-122"/>
                <a:ea typeface="宋体" pitchFamily="2" charset="-122"/>
              </a:rPr>
              <a:t>采用</a:t>
            </a:r>
            <a:r>
              <a:rPr lang="en-US" altLang="zh-CN" sz="1600" b="1" dirty="0">
                <a:latin typeface="宋体" pitchFamily="2" charset="-122"/>
                <a:ea typeface="宋体" pitchFamily="2" charset="-122"/>
              </a:rPr>
              <a:t>(a)</a:t>
            </a:r>
            <a:r>
              <a:rPr lang="zh-CN" altLang="en-US" sz="1600" b="1" dirty="0">
                <a:latin typeface="宋体" pitchFamily="2" charset="-122"/>
                <a:ea typeface="宋体" pitchFamily="2" charset="-122"/>
              </a:rPr>
              <a:t>接线方式时，</a:t>
            </a:r>
            <a:r>
              <a:rPr lang="en-US" altLang="zh-CN" sz="1600" b="1" dirty="0">
                <a:latin typeface="宋体" pitchFamily="2" charset="-122"/>
                <a:ea typeface="宋体" pitchFamily="2" charset="-122"/>
              </a:rPr>
              <a:t>M0</a:t>
            </a:r>
            <a:r>
              <a:rPr lang="zh-CN" altLang="en-US" sz="1600" b="1" dirty="0">
                <a:latin typeface="宋体" pitchFamily="2" charset="-122"/>
                <a:ea typeface="宋体" pitchFamily="2" charset="-122"/>
              </a:rPr>
              <a:t>与</a:t>
            </a:r>
            <a:r>
              <a:rPr lang="en-US" altLang="zh-CN" sz="1600" b="1" dirty="0">
                <a:latin typeface="宋体" pitchFamily="2" charset="-122"/>
                <a:ea typeface="宋体" pitchFamily="2" charset="-122"/>
              </a:rPr>
              <a:t>M1</a:t>
            </a:r>
            <a:r>
              <a:rPr lang="zh-CN" altLang="en-US" sz="1600" b="1" dirty="0">
                <a:latin typeface="宋体" pitchFamily="2" charset="-122"/>
                <a:ea typeface="宋体" pitchFamily="2" charset="-122"/>
              </a:rPr>
              <a:t>不能同时有输入。当</a:t>
            </a:r>
            <a:r>
              <a:rPr lang="en-US" altLang="zh-CN" sz="1600" b="1" dirty="0">
                <a:latin typeface="宋体" pitchFamily="2" charset="-122"/>
                <a:ea typeface="宋体" pitchFamily="2" charset="-122"/>
              </a:rPr>
              <a:t>M0</a:t>
            </a:r>
            <a:r>
              <a:rPr lang="zh-CN" altLang="en-US" sz="1600" b="1" dirty="0">
                <a:latin typeface="宋体" pitchFamily="2" charset="-122"/>
                <a:ea typeface="宋体" pitchFamily="2" charset="-122"/>
              </a:rPr>
              <a:t>有输入时，电机正转；当</a:t>
            </a:r>
            <a:r>
              <a:rPr lang="en-US" altLang="zh-CN" sz="1600" b="1" dirty="0">
                <a:latin typeface="宋体" pitchFamily="2" charset="-122"/>
                <a:ea typeface="宋体" pitchFamily="2" charset="-122"/>
              </a:rPr>
              <a:t>M1</a:t>
            </a:r>
            <a:r>
              <a:rPr lang="zh-CN" altLang="en-US" sz="1600" b="1" dirty="0">
                <a:latin typeface="宋体" pitchFamily="2" charset="-122"/>
                <a:ea typeface="宋体" pitchFamily="2" charset="-122"/>
              </a:rPr>
              <a:t>有输入时，电机反转。采用</a:t>
            </a:r>
            <a:r>
              <a:rPr lang="en-US" altLang="zh-CN" sz="1600" b="1" dirty="0">
                <a:latin typeface="宋体" pitchFamily="2" charset="-122"/>
                <a:ea typeface="宋体" pitchFamily="2" charset="-122"/>
              </a:rPr>
              <a:t>(b)</a:t>
            </a:r>
            <a:r>
              <a:rPr lang="zh-CN" altLang="en-US" sz="1600" b="1" dirty="0">
                <a:latin typeface="宋体" pitchFamily="2" charset="-122"/>
                <a:ea typeface="宋体" pitchFamily="2" charset="-122"/>
              </a:rPr>
              <a:t>接线方式时，</a:t>
            </a:r>
            <a:r>
              <a:rPr lang="en-US" altLang="zh-CN" sz="1600" b="1" dirty="0">
                <a:latin typeface="宋体" pitchFamily="2" charset="-122"/>
                <a:ea typeface="宋体" pitchFamily="2" charset="-122"/>
              </a:rPr>
              <a:t>M0</a:t>
            </a:r>
            <a:r>
              <a:rPr lang="zh-CN" altLang="en-US" sz="1600" b="1" dirty="0">
                <a:latin typeface="宋体" pitchFamily="2" charset="-122"/>
                <a:ea typeface="宋体" pitchFamily="2" charset="-122"/>
              </a:rPr>
              <a:t>控制电机运行状态，</a:t>
            </a:r>
            <a:r>
              <a:rPr lang="en-US" altLang="zh-CN" sz="1600" b="1" dirty="0">
                <a:latin typeface="宋体" pitchFamily="2" charset="-122"/>
                <a:ea typeface="宋体" pitchFamily="2" charset="-122"/>
              </a:rPr>
              <a:t>M1</a:t>
            </a:r>
            <a:r>
              <a:rPr lang="zh-CN" altLang="en-US" sz="1600" b="1" dirty="0">
                <a:latin typeface="宋体" pitchFamily="2" charset="-122"/>
                <a:ea typeface="宋体" pitchFamily="2" charset="-122"/>
              </a:rPr>
              <a:t>控制电机旋转方向。采用方式</a:t>
            </a:r>
            <a:r>
              <a:rPr lang="en-US" altLang="zh-CN" sz="1600" b="1" dirty="0">
                <a:latin typeface="宋体" pitchFamily="2" charset="-122"/>
                <a:ea typeface="宋体" pitchFamily="2" charset="-122"/>
              </a:rPr>
              <a:t>(c)</a:t>
            </a:r>
            <a:r>
              <a:rPr lang="zh-CN" altLang="en-US" sz="1600" b="1" dirty="0">
                <a:latin typeface="宋体" pitchFamily="2" charset="-122"/>
                <a:ea typeface="宋体" pitchFamily="2" charset="-122"/>
              </a:rPr>
              <a:t>时，由</a:t>
            </a:r>
            <a:r>
              <a:rPr lang="en-US" altLang="zh-CN" sz="1600" b="1" dirty="0">
                <a:latin typeface="宋体" pitchFamily="2" charset="-122"/>
                <a:ea typeface="宋体" pitchFamily="2" charset="-122"/>
              </a:rPr>
              <a:t>M0</a:t>
            </a:r>
            <a:r>
              <a:rPr lang="zh-CN" altLang="en-US" sz="1600" b="1" dirty="0">
                <a:latin typeface="宋体" pitchFamily="2" charset="-122"/>
                <a:ea typeface="宋体" pitchFamily="2" charset="-122"/>
              </a:rPr>
              <a:t>和</a:t>
            </a:r>
            <a:r>
              <a:rPr lang="en-US" altLang="zh-CN" sz="1600" b="1" dirty="0">
                <a:latin typeface="宋体" pitchFamily="2" charset="-122"/>
                <a:ea typeface="宋体" pitchFamily="2" charset="-122"/>
              </a:rPr>
              <a:t>M2</a:t>
            </a:r>
            <a:r>
              <a:rPr lang="zh-CN" altLang="en-US" sz="1600" b="1" dirty="0">
                <a:latin typeface="宋体" pitchFamily="2" charset="-122"/>
                <a:ea typeface="宋体" pitchFamily="2" charset="-122"/>
              </a:rPr>
              <a:t>控制电机运行状态，</a:t>
            </a:r>
            <a:r>
              <a:rPr lang="en-US" altLang="zh-CN" sz="1600" b="1" dirty="0">
                <a:latin typeface="宋体" pitchFamily="2" charset="-122"/>
                <a:ea typeface="宋体" pitchFamily="2" charset="-122"/>
              </a:rPr>
              <a:t>M1</a:t>
            </a:r>
            <a:r>
              <a:rPr lang="zh-CN" altLang="en-US" sz="1600" b="1" dirty="0">
                <a:latin typeface="宋体" pitchFamily="2" charset="-122"/>
                <a:ea typeface="宋体" pitchFamily="2" charset="-122"/>
              </a:rPr>
              <a:t>控制电机旋转方向。</a:t>
            </a:r>
          </a:p>
        </p:txBody>
      </p:sp>
    </p:spTree>
    <p:extLst>
      <p:ext uri="{BB962C8B-B14F-4D97-AF65-F5344CB8AC3E}">
        <p14:creationId xmlns:p14="http://schemas.microsoft.com/office/powerpoint/2010/main" val="1948589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变频器应用于电动机调速</a:t>
            </a:r>
            <a:endParaRPr lang="ko-KR" altLang="en-US" sz="2000" smtClean="0">
              <a:ea typeface="宋体" charset="-122"/>
            </a:endParaRPr>
          </a:p>
        </p:txBody>
      </p:sp>
      <p:sp>
        <p:nvSpPr>
          <p:cNvPr id="17411" name="Rectangle 3"/>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
        <p:nvSpPr>
          <p:cNvPr id="17412" name="Rectangle 4"/>
          <p:cNvSpPr>
            <a:spLocks noChangeArrowheads="1"/>
          </p:cNvSpPr>
          <p:nvPr/>
        </p:nvSpPr>
        <p:spPr bwMode="auto">
          <a:xfrm>
            <a:off x="250825" y="1335088"/>
            <a:ext cx="864235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10000"/>
              </a:lnSpc>
              <a:buFont typeface="Wingdings" pitchFamily="2" charset="2"/>
              <a:buChar char="Ø"/>
            </a:pPr>
            <a:r>
              <a:rPr lang="zh-CN" altLang="en-US" sz="2400" b="1" dirty="0">
                <a:ea typeface="宋体" charset="-122"/>
              </a:rPr>
              <a:t>变频器参数设置</a:t>
            </a:r>
          </a:p>
          <a:p>
            <a:pPr>
              <a:lnSpc>
                <a:spcPct val="110000"/>
              </a:lnSpc>
              <a:buFont typeface="Wingdings" pitchFamily="2" charset="2"/>
              <a:buNone/>
            </a:pPr>
            <a:r>
              <a:rPr lang="zh-CN" altLang="en-US" sz="2000" b="1" dirty="0">
                <a:ea typeface="宋体" charset="-122"/>
              </a:rPr>
              <a:t>     变频器的参数设置通过键盘面板实现。变频器键盘面板如图</a:t>
            </a:r>
            <a:r>
              <a:rPr lang="en-US" altLang="zh-CN" sz="2000" b="1" dirty="0">
                <a:ea typeface="宋体" charset="-122"/>
              </a:rPr>
              <a:t>3-8</a:t>
            </a:r>
            <a:r>
              <a:rPr lang="zh-CN" altLang="en-US" sz="2000" b="1" dirty="0">
                <a:ea typeface="宋体" charset="-122"/>
              </a:rPr>
              <a:t>所示。用户通过调整内部参数表数值确定变频器的工作状态及工作方式。</a:t>
            </a: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36838"/>
            <a:ext cx="484505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492375"/>
            <a:ext cx="36782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5084763"/>
            <a:ext cx="38512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04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变频器应用于电动机调速</a:t>
            </a:r>
            <a:endParaRPr lang="ko-KR" altLang="en-US" sz="2000" smtClean="0">
              <a:ea typeface="宋体" charset="-122"/>
            </a:endParaRPr>
          </a:p>
        </p:txBody>
      </p:sp>
      <p:sp>
        <p:nvSpPr>
          <p:cNvPr id="18435" name="Rectangle 3"/>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25538"/>
            <a:ext cx="68008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275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19459" name="Rectangle 3"/>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工作任务二   变频器应用于电动机调速</a:t>
            </a:r>
            <a:endParaRPr lang="ko-KR" altLang="en-US" sz="2000" smtClean="0">
              <a:ea typeface="宋体" charset="-122"/>
            </a:endParaRPr>
          </a:p>
        </p:txBody>
      </p:sp>
      <p:sp>
        <p:nvSpPr>
          <p:cNvPr id="19460" name="Rectangle 4"/>
          <p:cNvSpPr>
            <a:spLocks noChangeArrowheads="1"/>
          </p:cNvSpPr>
          <p:nvPr/>
        </p:nvSpPr>
        <p:spPr bwMode="auto">
          <a:xfrm>
            <a:off x="179388" y="1525588"/>
            <a:ext cx="3708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buFont typeface="Wingdings" pitchFamily="2" charset="2"/>
              <a:buChar char="Ø"/>
            </a:pPr>
            <a:r>
              <a:rPr lang="en-US" altLang="zh-CN" sz="2400" b="1" dirty="0" err="1">
                <a:ea typeface="宋体" charset="-122"/>
              </a:rPr>
              <a:t>任务要求</a:t>
            </a:r>
            <a:endParaRPr lang="en-US" altLang="zh-CN" sz="2400" b="1" dirty="0">
              <a:ea typeface="宋体" charset="-122"/>
            </a:endParaRPr>
          </a:p>
          <a:p>
            <a:pPr indent="266700"/>
            <a:r>
              <a:rPr lang="zh-CN" altLang="en-US" sz="2400" b="1" dirty="0">
                <a:ea typeface="宋体" charset="-122"/>
              </a:rPr>
              <a:t>   </a:t>
            </a:r>
            <a:r>
              <a:rPr lang="zh-CN" altLang="en-US" sz="2000" b="1" dirty="0">
                <a:ea typeface="宋体" charset="-122"/>
              </a:rPr>
              <a:t>台式钻床改造，采用变频器调速。以数字转速表测量输出台钻主轴旋转速度。</a:t>
            </a:r>
          </a:p>
          <a:p>
            <a:pPr indent="266700"/>
            <a:r>
              <a:rPr lang="zh-CN" altLang="en-US" sz="2000" b="1" dirty="0">
                <a:ea typeface="宋体" charset="-122"/>
              </a:rPr>
              <a:t>   </a:t>
            </a:r>
          </a:p>
          <a:p>
            <a:pPr indent="266700"/>
            <a:r>
              <a:rPr lang="zh-CN" altLang="en-US" sz="2000" b="1" dirty="0">
                <a:ea typeface="宋体" charset="-122"/>
              </a:rPr>
              <a:t>台钻，体积小，操作简便，小型孔加工机床，作中小型零件钻孔、扩孔、绞孔、攻螺纹、刮平面等技工车间和机床修配车间使用，主轴变速一般通过改变三角带在塔型带轮上的位置来实现，速度调节操作繁复。其结构示意图如图</a:t>
            </a:r>
            <a:r>
              <a:rPr lang="en-US" altLang="zh-CN" sz="2000" b="1" dirty="0">
                <a:ea typeface="宋体" charset="-122"/>
              </a:rPr>
              <a:t>3-10</a:t>
            </a:r>
            <a:r>
              <a:rPr lang="zh-CN" altLang="en-US" sz="2000" b="1" dirty="0">
                <a:ea typeface="宋体" charset="-122"/>
              </a:rPr>
              <a:t>所示。</a:t>
            </a: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1268413"/>
            <a:ext cx="4019550"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302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20483"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变频器应用于电动机调速</a:t>
            </a:r>
            <a:endParaRPr lang="ko-KR" altLang="en-US" sz="2400" smtClean="0">
              <a:ea typeface="宋体" charset="-122"/>
            </a:endParaRPr>
          </a:p>
        </p:txBody>
      </p:sp>
      <p:sp>
        <p:nvSpPr>
          <p:cNvPr id="20484" name="Rectangle 4"/>
          <p:cNvSpPr>
            <a:spLocks noChangeArrowheads="1"/>
          </p:cNvSpPr>
          <p:nvPr/>
        </p:nvSpPr>
        <p:spPr bwMode="auto">
          <a:xfrm>
            <a:off x="250825" y="1419225"/>
            <a:ext cx="820896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lnSpc>
                <a:spcPct val="115000"/>
              </a:lnSpc>
              <a:buFont typeface="Wingdings" pitchFamily="2" charset="2"/>
              <a:buChar char="Ø"/>
            </a:pPr>
            <a:r>
              <a:rPr lang="zh-CN" altLang="en-US" sz="2400" b="1" dirty="0">
                <a:ea typeface="宋体" charset="-122"/>
              </a:rPr>
              <a:t>任务分析</a:t>
            </a:r>
          </a:p>
          <a:p>
            <a:pPr indent="266700">
              <a:lnSpc>
                <a:spcPct val="115000"/>
              </a:lnSpc>
              <a:buFont typeface="Wingdings" pitchFamily="2" charset="2"/>
              <a:buNone/>
            </a:pPr>
            <a:r>
              <a:rPr lang="zh-CN" altLang="en-US" sz="2400" b="1" dirty="0">
                <a:ea typeface="宋体" charset="-122"/>
              </a:rPr>
              <a:t>     变频器</a:t>
            </a:r>
          </a:p>
          <a:p>
            <a:pPr indent="266700">
              <a:lnSpc>
                <a:spcPct val="115000"/>
              </a:lnSpc>
              <a:buFont typeface="Wingdings" pitchFamily="2" charset="2"/>
              <a:buNone/>
            </a:pPr>
            <a:r>
              <a:rPr lang="zh-CN" altLang="en-US" sz="2400" b="1" dirty="0">
                <a:ea typeface="宋体" charset="-122"/>
              </a:rPr>
              <a:t>     三相异步电动机</a:t>
            </a:r>
          </a:p>
          <a:p>
            <a:pPr indent="266700">
              <a:lnSpc>
                <a:spcPct val="115000"/>
              </a:lnSpc>
              <a:buFont typeface="Wingdings" pitchFamily="2" charset="2"/>
              <a:buNone/>
            </a:pPr>
            <a:r>
              <a:rPr lang="zh-CN" altLang="en-US" sz="2400" b="1" dirty="0">
                <a:ea typeface="宋体" charset="-122"/>
              </a:rPr>
              <a:t>    速度的测量</a:t>
            </a:r>
          </a:p>
          <a:p>
            <a:pPr indent="266700">
              <a:lnSpc>
                <a:spcPct val="115000"/>
              </a:lnSpc>
              <a:buFont typeface="Wingdings" pitchFamily="2" charset="2"/>
              <a:buNone/>
            </a:pPr>
            <a:r>
              <a:rPr lang="zh-CN" altLang="en-US" sz="2400" b="1" dirty="0">
                <a:ea typeface="宋体" charset="-122"/>
              </a:rPr>
              <a:t>    塔形带轮选定位置</a:t>
            </a:r>
          </a:p>
        </p:txBody>
      </p:sp>
      <p:sp>
        <p:nvSpPr>
          <p:cNvPr id="20485" name="Rectangle 6"/>
          <p:cNvSpPr>
            <a:spLocks noChangeArrowheads="1"/>
          </p:cNvSpPr>
          <p:nvPr/>
        </p:nvSpPr>
        <p:spPr bwMode="auto">
          <a:xfrm>
            <a:off x="395288" y="4797425"/>
            <a:ext cx="8497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000" b="1" dirty="0">
                <a:ea typeface="宋体" charset="-122"/>
              </a:rPr>
              <a:t>为使用方便，台钻速度显示以数字方式显示，变频器的输出频率调节通过旋钮调节。 </a:t>
            </a:r>
          </a:p>
        </p:txBody>
      </p:sp>
    </p:spTree>
    <p:extLst>
      <p:ext uri="{BB962C8B-B14F-4D97-AF65-F5344CB8AC3E}">
        <p14:creationId xmlns:p14="http://schemas.microsoft.com/office/powerpoint/2010/main" val="123298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21507"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变频器应用于电动机调速</a:t>
            </a:r>
            <a:endParaRPr lang="ko-KR" altLang="en-US" sz="2400" smtClean="0">
              <a:ea typeface="宋体" charset="-122"/>
            </a:endParaRPr>
          </a:p>
        </p:txBody>
      </p:sp>
      <p:sp>
        <p:nvSpPr>
          <p:cNvPr id="21508" name="Rectangle 6"/>
          <p:cNvSpPr>
            <a:spLocks noChangeArrowheads="1"/>
          </p:cNvSpPr>
          <p:nvPr/>
        </p:nvSpPr>
        <p:spPr bwMode="auto">
          <a:xfrm>
            <a:off x="250825" y="1100207"/>
            <a:ext cx="88201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000" b="1" dirty="0">
                <a:latin typeface="宋体" pitchFamily="2" charset="-122"/>
                <a:ea typeface="宋体" pitchFamily="2" charset="-122"/>
              </a:rPr>
              <a:t>查阅手册确定设定参数如下：</a:t>
            </a:r>
          </a:p>
          <a:p>
            <a:pPr indent="266700"/>
            <a:r>
              <a:rPr lang="en-US" altLang="zh-CN" sz="2000" b="1" dirty="0">
                <a:latin typeface="宋体" pitchFamily="2" charset="-122"/>
                <a:ea typeface="宋体" pitchFamily="2" charset="-122"/>
              </a:rPr>
              <a:t>(1)</a:t>
            </a:r>
            <a:r>
              <a:rPr lang="zh-CN" altLang="en-US" sz="2000" b="1" dirty="0">
                <a:latin typeface="宋体" pitchFamily="2" charset="-122"/>
                <a:ea typeface="宋体" pitchFamily="2" charset="-122"/>
              </a:rPr>
              <a:t>最高操作频率设定：参数</a:t>
            </a:r>
            <a:r>
              <a:rPr lang="en-US" altLang="zh-CN" sz="2000" b="1" dirty="0">
                <a:latin typeface="宋体" pitchFamily="2" charset="-122"/>
                <a:ea typeface="宋体" pitchFamily="2" charset="-122"/>
              </a:rPr>
              <a:t>01-00 </a:t>
            </a:r>
            <a:r>
              <a:rPr lang="zh-CN" altLang="en-US" sz="2000" b="1" dirty="0">
                <a:latin typeface="宋体" pitchFamily="2" charset="-122"/>
                <a:ea typeface="宋体" pitchFamily="2" charset="-122"/>
              </a:rPr>
              <a:t>出厂默认值</a:t>
            </a:r>
            <a:r>
              <a:rPr lang="en-US" altLang="zh-CN" sz="2000" b="1" dirty="0">
                <a:latin typeface="宋体" pitchFamily="2" charset="-122"/>
                <a:ea typeface="宋体" pitchFamily="2" charset="-122"/>
              </a:rPr>
              <a:t>60Hz</a:t>
            </a:r>
            <a:r>
              <a:rPr lang="zh-CN" altLang="en-US" sz="2000" b="1" dirty="0">
                <a:latin typeface="宋体" pitchFamily="2" charset="-122"/>
                <a:ea typeface="宋体" pitchFamily="2" charset="-122"/>
              </a:rPr>
              <a:t>，建议设为电机额定工作频率</a:t>
            </a:r>
            <a:r>
              <a:rPr lang="en-US" altLang="zh-CN" sz="2000" b="1" dirty="0">
                <a:latin typeface="宋体" pitchFamily="2" charset="-122"/>
                <a:ea typeface="宋体" pitchFamily="2" charset="-122"/>
              </a:rPr>
              <a:t>50Hz</a:t>
            </a:r>
            <a:r>
              <a:rPr lang="zh-CN" altLang="en-US" sz="2000" b="1" dirty="0">
                <a:latin typeface="宋体" pitchFamily="2" charset="-122"/>
                <a:ea typeface="宋体" pitchFamily="2" charset="-122"/>
              </a:rPr>
              <a:t>；</a:t>
            </a:r>
          </a:p>
          <a:p>
            <a:pPr indent="266700"/>
            <a:r>
              <a:rPr lang="en-US" altLang="zh-CN" sz="2000" b="1" dirty="0">
                <a:latin typeface="宋体" pitchFamily="2" charset="-122"/>
                <a:ea typeface="宋体" pitchFamily="2" charset="-122"/>
              </a:rPr>
              <a:t>(2)</a:t>
            </a:r>
            <a:r>
              <a:rPr lang="zh-CN" altLang="en-US" sz="2000" b="1" dirty="0">
                <a:latin typeface="宋体" pitchFamily="2" charset="-122"/>
                <a:ea typeface="宋体" pitchFamily="2" charset="-122"/>
              </a:rPr>
              <a:t>最高电压频率设定：参数</a:t>
            </a:r>
            <a:r>
              <a:rPr lang="en-US" altLang="zh-CN" sz="2000" b="1" dirty="0">
                <a:latin typeface="宋体" pitchFamily="2" charset="-122"/>
                <a:ea typeface="宋体" pitchFamily="2" charset="-122"/>
              </a:rPr>
              <a:t>01-01 </a:t>
            </a:r>
            <a:r>
              <a:rPr lang="zh-CN" altLang="en-US" sz="2000" b="1" dirty="0">
                <a:latin typeface="宋体" pitchFamily="2" charset="-122"/>
                <a:ea typeface="宋体" pitchFamily="2" charset="-122"/>
              </a:rPr>
              <a:t>出厂默认值</a:t>
            </a:r>
            <a:r>
              <a:rPr lang="en-US" altLang="zh-CN" sz="2000" b="1" dirty="0">
                <a:latin typeface="宋体" pitchFamily="2" charset="-122"/>
                <a:ea typeface="宋体" pitchFamily="2" charset="-122"/>
              </a:rPr>
              <a:t>60Hz</a:t>
            </a:r>
            <a:r>
              <a:rPr lang="zh-CN" altLang="en-US" sz="2000" b="1" dirty="0">
                <a:latin typeface="宋体" pitchFamily="2" charset="-122"/>
                <a:ea typeface="宋体" pitchFamily="2" charset="-122"/>
              </a:rPr>
              <a:t>，应该设为电机额定工作频率</a:t>
            </a:r>
            <a:r>
              <a:rPr lang="en-US" altLang="zh-CN" sz="2000" b="1" dirty="0">
                <a:latin typeface="宋体" pitchFamily="2" charset="-122"/>
                <a:ea typeface="宋体" pitchFamily="2" charset="-122"/>
              </a:rPr>
              <a:t>50Hz</a:t>
            </a:r>
            <a:r>
              <a:rPr lang="zh-CN" altLang="en-US" sz="2000" b="1" dirty="0">
                <a:latin typeface="宋体" pitchFamily="2" charset="-122"/>
                <a:ea typeface="宋体" pitchFamily="2" charset="-122"/>
              </a:rPr>
              <a:t>。如果设定值高于电机额定工作频率，导致输出扭矩不足；</a:t>
            </a:r>
          </a:p>
          <a:p>
            <a:pPr indent="266700"/>
            <a:r>
              <a:rPr lang="en-US" altLang="zh-CN" sz="2000" b="1" dirty="0">
                <a:latin typeface="宋体" pitchFamily="2" charset="-122"/>
                <a:ea typeface="宋体" pitchFamily="2" charset="-122"/>
              </a:rPr>
              <a:t>(3)</a:t>
            </a:r>
            <a:r>
              <a:rPr lang="zh-CN" altLang="en-US" sz="2000" b="1" dirty="0">
                <a:latin typeface="宋体" pitchFamily="2" charset="-122"/>
                <a:ea typeface="宋体" pitchFamily="2" charset="-122"/>
              </a:rPr>
              <a:t>频率指令来源设定：参数</a:t>
            </a:r>
            <a:r>
              <a:rPr lang="en-US" altLang="zh-CN" sz="2000" b="1" dirty="0">
                <a:latin typeface="宋体" pitchFamily="2" charset="-122"/>
                <a:ea typeface="宋体" pitchFamily="2" charset="-122"/>
              </a:rPr>
              <a:t>02-00 </a:t>
            </a:r>
            <a:r>
              <a:rPr lang="zh-CN" altLang="en-US" sz="2000" b="1" dirty="0">
                <a:latin typeface="宋体" pitchFamily="2" charset="-122"/>
                <a:ea typeface="宋体" pitchFamily="2" charset="-122"/>
              </a:rPr>
              <a:t>出厂默认</a:t>
            </a:r>
            <a:r>
              <a:rPr lang="en-US" altLang="zh-CN" sz="2000" b="1" dirty="0">
                <a:latin typeface="宋体" pitchFamily="2" charset="-122"/>
                <a:ea typeface="宋体" pitchFamily="2" charset="-122"/>
              </a:rPr>
              <a:t>00</a:t>
            </a:r>
            <a:r>
              <a:rPr lang="zh-CN" altLang="en-US" sz="2000" b="1" dirty="0">
                <a:latin typeface="宋体" pitchFamily="2" charset="-122"/>
                <a:ea typeface="宋体" pitchFamily="2" charset="-122"/>
              </a:rPr>
              <a:t>，为数字操作器控制设定。应设为</a:t>
            </a:r>
            <a:r>
              <a:rPr lang="en-US" altLang="zh-CN" sz="2000" b="1" dirty="0">
                <a:latin typeface="宋体" pitchFamily="2" charset="-122"/>
                <a:ea typeface="宋体" pitchFamily="2" charset="-122"/>
              </a:rPr>
              <a:t>01</a:t>
            </a:r>
            <a:r>
              <a:rPr lang="zh-CN" altLang="en-US" sz="2000" b="1" dirty="0">
                <a:latin typeface="宋体" pitchFamily="2" charset="-122"/>
                <a:ea typeface="宋体" pitchFamily="2" charset="-122"/>
              </a:rPr>
              <a:t>，外部端子（</a:t>
            </a:r>
            <a:r>
              <a:rPr lang="en-US" altLang="zh-CN" sz="2000" b="1" dirty="0">
                <a:latin typeface="宋体" pitchFamily="2" charset="-122"/>
                <a:ea typeface="宋体" pitchFamily="2" charset="-122"/>
              </a:rPr>
              <a:t>AV1</a:t>
            </a:r>
            <a:r>
              <a:rPr lang="zh-CN" altLang="en-US" sz="2000" b="1" dirty="0">
                <a:latin typeface="宋体" pitchFamily="2" charset="-122"/>
                <a:ea typeface="宋体" pitchFamily="2" charset="-122"/>
              </a:rPr>
              <a:t>）输入模拟信号</a:t>
            </a:r>
            <a:r>
              <a:rPr lang="en-US" altLang="zh-CN" sz="2000" b="1" dirty="0">
                <a:latin typeface="宋体" pitchFamily="2" charset="-122"/>
                <a:ea typeface="宋体" pitchFamily="2" charset="-122"/>
              </a:rPr>
              <a:t>DC0~10V</a:t>
            </a:r>
            <a:r>
              <a:rPr lang="zh-CN" altLang="en-US" sz="2000" b="1" dirty="0">
                <a:latin typeface="宋体" pitchFamily="2" charset="-122"/>
                <a:ea typeface="宋体" pitchFamily="2" charset="-122"/>
              </a:rPr>
              <a:t>控制。</a:t>
            </a:r>
          </a:p>
          <a:p>
            <a:pPr indent="266700"/>
            <a:r>
              <a:rPr lang="en-US" altLang="zh-CN" sz="2000" b="1" dirty="0">
                <a:latin typeface="宋体" pitchFamily="2" charset="-122"/>
                <a:ea typeface="宋体" pitchFamily="2" charset="-122"/>
              </a:rPr>
              <a:t>(4)</a:t>
            </a:r>
            <a:r>
              <a:rPr lang="zh-CN" altLang="en-US" sz="2000" b="1" dirty="0">
                <a:latin typeface="宋体" pitchFamily="2" charset="-122"/>
                <a:ea typeface="宋体" pitchFamily="2" charset="-122"/>
              </a:rPr>
              <a:t>运转指令来源设定：参数</a:t>
            </a:r>
            <a:r>
              <a:rPr lang="en-US" altLang="zh-CN" sz="2000" b="1" dirty="0">
                <a:latin typeface="宋体" pitchFamily="2" charset="-122"/>
                <a:ea typeface="宋体" pitchFamily="2" charset="-122"/>
              </a:rPr>
              <a:t>02-01 </a:t>
            </a:r>
            <a:r>
              <a:rPr lang="zh-CN" altLang="en-US" sz="2000" b="1" dirty="0">
                <a:latin typeface="宋体" pitchFamily="2" charset="-122"/>
                <a:ea typeface="宋体" pitchFamily="2" charset="-122"/>
              </a:rPr>
              <a:t>出厂默认</a:t>
            </a:r>
            <a:r>
              <a:rPr lang="en-US" altLang="zh-CN" sz="2000" b="1" dirty="0">
                <a:latin typeface="宋体" pitchFamily="2" charset="-122"/>
                <a:ea typeface="宋体" pitchFamily="2" charset="-122"/>
              </a:rPr>
              <a:t>00</a:t>
            </a:r>
            <a:r>
              <a:rPr lang="zh-CN" altLang="en-US" sz="2000" b="1" dirty="0">
                <a:latin typeface="宋体" pitchFamily="2" charset="-122"/>
                <a:ea typeface="宋体" pitchFamily="2" charset="-122"/>
              </a:rPr>
              <a:t>，为数字操作器控制设定。可设为</a:t>
            </a:r>
            <a:r>
              <a:rPr lang="en-US" altLang="zh-CN" sz="2000" b="1" dirty="0">
                <a:latin typeface="宋体" pitchFamily="2" charset="-122"/>
                <a:ea typeface="宋体" pitchFamily="2" charset="-122"/>
              </a:rPr>
              <a:t>01</a:t>
            </a:r>
            <a:r>
              <a:rPr lang="zh-CN" altLang="en-US" sz="2000" b="1" dirty="0">
                <a:latin typeface="宋体" pitchFamily="2" charset="-122"/>
                <a:ea typeface="宋体" pitchFamily="2" charset="-122"/>
              </a:rPr>
              <a:t>，外部端子控制。</a:t>
            </a:r>
          </a:p>
          <a:p>
            <a:pPr indent="266700"/>
            <a:r>
              <a:rPr lang="en-US" altLang="zh-CN" sz="2000" b="1" dirty="0">
                <a:latin typeface="宋体" pitchFamily="2" charset="-122"/>
                <a:ea typeface="宋体" pitchFamily="2" charset="-122"/>
              </a:rPr>
              <a:t>(5)</a:t>
            </a:r>
            <a:r>
              <a:rPr lang="zh-CN" altLang="en-US" sz="2000" b="1" dirty="0">
                <a:latin typeface="宋体" pitchFamily="2" charset="-122"/>
                <a:ea typeface="宋体" pitchFamily="2" charset="-122"/>
              </a:rPr>
              <a:t>二</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三线式运转控制：参数</a:t>
            </a:r>
            <a:r>
              <a:rPr lang="en-US" altLang="zh-CN" sz="2000" b="1" dirty="0">
                <a:latin typeface="宋体" pitchFamily="2" charset="-122"/>
                <a:ea typeface="宋体" pitchFamily="2" charset="-122"/>
              </a:rPr>
              <a:t>02-05 </a:t>
            </a:r>
            <a:r>
              <a:rPr lang="zh-CN" altLang="en-US" sz="2000" b="1" dirty="0">
                <a:latin typeface="宋体" pitchFamily="2" charset="-122"/>
                <a:ea typeface="宋体" pitchFamily="2" charset="-122"/>
              </a:rPr>
              <a:t>出厂默认</a:t>
            </a:r>
            <a:r>
              <a:rPr lang="en-US" altLang="zh-CN" sz="2000" b="1" dirty="0">
                <a:latin typeface="宋体" pitchFamily="2" charset="-122"/>
                <a:ea typeface="宋体" pitchFamily="2" charset="-122"/>
              </a:rPr>
              <a:t>00</a:t>
            </a:r>
            <a:r>
              <a:rPr lang="zh-CN" altLang="en-US" sz="2000" b="1" dirty="0">
                <a:latin typeface="宋体" pitchFamily="2" charset="-122"/>
                <a:ea typeface="宋体" pitchFamily="2" charset="-122"/>
              </a:rPr>
              <a:t>，为正转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停止，反转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停止。考虑到台钻使用特点，使用开关控制，设定为</a:t>
            </a:r>
            <a:r>
              <a:rPr lang="en-US" altLang="zh-CN" sz="2000" b="1" dirty="0">
                <a:latin typeface="宋体" pitchFamily="2" charset="-122"/>
                <a:ea typeface="宋体" pitchFamily="2" charset="-122"/>
              </a:rPr>
              <a:t>01</a:t>
            </a:r>
            <a:r>
              <a:rPr lang="zh-CN" altLang="en-US" sz="2000" b="1" dirty="0">
                <a:latin typeface="宋体" pitchFamily="2" charset="-122"/>
                <a:ea typeface="宋体" pitchFamily="2" charset="-122"/>
              </a:rPr>
              <a:t>，即运转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停止和正转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反转。</a:t>
            </a:r>
          </a:p>
          <a:p>
            <a:pPr indent="266700"/>
            <a:r>
              <a:rPr lang="en-US" altLang="zh-CN" sz="2000" b="1" dirty="0">
                <a:latin typeface="宋体" pitchFamily="2" charset="-122"/>
                <a:ea typeface="宋体" pitchFamily="2" charset="-122"/>
              </a:rPr>
              <a:t>(6)</a:t>
            </a:r>
            <a:r>
              <a:rPr lang="zh-CN" altLang="en-US" sz="2000" b="1" dirty="0">
                <a:latin typeface="宋体" pitchFamily="2" charset="-122"/>
                <a:ea typeface="宋体" pitchFamily="2" charset="-122"/>
              </a:rPr>
              <a:t>电源启动运转控制：参数</a:t>
            </a:r>
            <a:r>
              <a:rPr lang="en-US" altLang="zh-CN" sz="2000" b="1" dirty="0">
                <a:latin typeface="宋体" pitchFamily="2" charset="-122"/>
                <a:ea typeface="宋体" pitchFamily="2" charset="-122"/>
              </a:rPr>
              <a:t>02-06 </a:t>
            </a:r>
            <a:r>
              <a:rPr lang="zh-CN" altLang="en-US" sz="2000" b="1" dirty="0">
                <a:latin typeface="宋体" pitchFamily="2" charset="-122"/>
                <a:ea typeface="宋体" pitchFamily="2" charset="-122"/>
              </a:rPr>
              <a:t>出厂默认</a:t>
            </a:r>
            <a:r>
              <a:rPr lang="en-US" altLang="zh-CN" sz="2000" b="1" dirty="0">
                <a:latin typeface="宋体" pitchFamily="2" charset="-122"/>
                <a:ea typeface="宋体" pitchFamily="2" charset="-122"/>
              </a:rPr>
              <a:t>01</a:t>
            </a:r>
            <a:r>
              <a:rPr lang="zh-CN" altLang="en-US" sz="2000" b="1" dirty="0">
                <a:latin typeface="宋体" pitchFamily="2" charset="-122"/>
                <a:ea typeface="宋体" pitchFamily="2" charset="-122"/>
              </a:rPr>
              <a:t>，为不可运转。如考虑与普通钻床功能匹配可设为</a:t>
            </a:r>
            <a:r>
              <a:rPr lang="en-US" altLang="zh-CN" sz="2000" b="1" dirty="0">
                <a:latin typeface="宋体" pitchFamily="2" charset="-122"/>
                <a:ea typeface="宋体" pitchFamily="2" charset="-122"/>
              </a:rPr>
              <a:t>00</a:t>
            </a:r>
            <a:r>
              <a:rPr lang="zh-CN" altLang="en-US" sz="2000" b="1" dirty="0">
                <a:latin typeface="宋体" pitchFamily="2" charset="-122"/>
                <a:ea typeface="宋体" pitchFamily="2" charset="-122"/>
              </a:rPr>
              <a:t>，电源启动时立即运行外部端子指令。建议保持默认值。</a:t>
            </a:r>
          </a:p>
          <a:p>
            <a:pPr indent="266700"/>
            <a:r>
              <a:rPr lang="en-US" altLang="zh-CN" sz="2000" b="1" dirty="0">
                <a:latin typeface="宋体" pitchFamily="2" charset="-122"/>
                <a:ea typeface="宋体" pitchFamily="2" charset="-122"/>
              </a:rPr>
              <a:t>(7)AVI</a:t>
            </a:r>
            <a:r>
              <a:rPr lang="zh-CN" altLang="en-US" sz="2000" b="1" dirty="0">
                <a:latin typeface="宋体" pitchFamily="2" charset="-122"/>
                <a:ea typeface="宋体" pitchFamily="2" charset="-122"/>
              </a:rPr>
              <a:t>输入电压对应频率：</a:t>
            </a:r>
          </a:p>
          <a:p>
            <a:pPr indent="266700"/>
            <a:r>
              <a:rPr lang="zh-CN" altLang="en-US" sz="2000" b="1" dirty="0">
                <a:latin typeface="宋体" pitchFamily="2" charset="-122"/>
                <a:ea typeface="宋体" pitchFamily="2" charset="-122"/>
              </a:rPr>
              <a:t>     参数</a:t>
            </a:r>
            <a:r>
              <a:rPr lang="en-US" altLang="zh-CN" sz="2000" b="1" dirty="0">
                <a:latin typeface="宋体" pitchFamily="2" charset="-122"/>
                <a:ea typeface="宋体" pitchFamily="2" charset="-122"/>
              </a:rPr>
              <a:t>04-11  </a:t>
            </a:r>
            <a:r>
              <a:rPr lang="zh-CN" altLang="en-US" sz="2000" b="1" dirty="0">
                <a:latin typeface="宋体" pitchFamily="2" charset="-122"/>
                <a:ea typeface="宋体" pitchFamily="2" charset="-122"/>
              </a:rPr>
              <a:t>最小</a:t>
            </a:r>
            <a:r>
              <a:rPr lang="en-US" altLang="zh-CN" sz="2000" b="1" dirty="0">
                <a:latin typeface="宋体" pitchFamily="2" charset="-122"/>
                <a:ea typeface="宋体" pitchFamily="2" charset="-122"/>
              </a:rPr>
              <a:t>AVI</a:t>
            </a:r>
            <a:r>
              <a:rPr lang="zh-CN" altLang="en-US" sz="2000" b="1" dirty="0">
                <a:latin typeface="宋体" pitchFamily="2" charset="-122"/>
                <a:ea typeface="宋体" pitchFamily="2" charset="-122"/>
              </a:rPr>
              <a:t>输入电压对应频率</a:t>
            </a:r>
          </a:p>
          <a:p>
            <a:pPr indent="266700"/>
            <a:r>
              <a:rPr lang="zh-CN" altLang="en-US" sz="2000" b="1" dirty="0">
                <a:latin typeface="宋体" pitchFamily="2" charset="-122"/>
                <a:ea typeface="宋体" pitchFamily="2" charset="-122"/>
              </a:rPr>
              <a:t>     参数</a:t>
            </a:r>
            <a:r>
              <a:rPr lang="en-US" altLang="zh-CN" sz="2000" b="1" dirty="0">
                <a:latin typeface="宋体" pitchFamily="2" charset="-122"/>
                <a:ea typeface="宋体" pitchFamily="2" charset="-122"/>
              </a:rPr>
              <a:t>04-12  </a:t>
            </a:r>
            <a:r>
              <a:rPr lang="zh-CN" altLang="en-US" sz="2000" b="1" dirty="0">
                <a:latin typeface="宋体" pitchFamily="2" charset="-122"/>
                <a:ea typeface="宋体" pitchFamily="2" charset="-122"/>
              </a:rPr>
              <a:t>最大</a:t>
            </a:r>
            <a:r>
              <a:rPr lang="en-US" altLang="zh-CN" sz="2000" b="1" dirty="0">
                <a:latin typeface="宋体" pitchFamily="2" charset="-122"/>
                <a:ea typeface="宋体" pitchFamily="2" charset="-122"/>
              </a:rPr>
              <a:t>AVI</a:t>
            </a:r>
            <a:r>
              <a:rPr lang="zh-CN" altLang="en-US" sz="2000" b="1" dirty="0">
                <a:latin typeface="宋体" pitchFamily="2" charset="-122"/>
                <a:ea typeface="宋体" pitchFamily="2" charset="-122"/>
              </a:rPr>
              <a:t>输入电压对应频率，设为</a:t>
            </a:r>
            <a:r>
              <a:rPr lang="en-US" altLang="zh-CN" sz="2000" b="1" dirty="0">
                <a:latin typeface="宋体" pitchFamily="2" charset="-122"/>
                <a:ea typeface="宋体" pitchFamily="2" charset="-122"/>
              </a:rPr>
              <a:t>50Hz</a:t>
            </a:r>
            <a:r>
              <a:rPr lang="zh-CN" altLang="en-US" sz="2000" b="1" dirty="0">
                <a:latin typeface="宋体" pitchFamily="2" charset="-122"/>
                <a:ea typeface="宋体" pitchFamily="2" charset="-122"/>
              </a:rPr>
              <a:t>。</a:t>
            </a:r>
          </a:p>
        </p:txBody>
      </p:sp>
    </p:spTree>
    <p:extLst>
      <p:ext uri="{BB962C8B-B14F-4D97-AF65-F5344CB8AC3E}">
        <p14:creationId xmlns:p14="http://schemas.microsoft.com/office/powerpoint/2010/main" val="330295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333374"/>
            <a:ext cx="8785225" cy="1151409"/>
          </a:xfrm>
        </p:spPr>
        <p:txBody>
          <a:bodyPr>
            <a:normAutofit fontScale="90000"/>
          </a:bodyPr>
          <a:lstStyle/>
          <a:p>
            <a:pPr algn="l" eaLnBrk="1" hangingPunct="1"/>
            <a:r>
              <a:rPr lang="zh-CN" altLang="en-US" b="1" dirty="0" smtClean="0">
                <a:solidFill>
                  <a:schemeClr val="tx1"/>
                </a:solidFill>
                <a:ea typeface="宋体" charset="-122"/>
              </a:rPr>
              <a:t>项目三  三相笼型异步电动机调速控制</a:t>
            </a:r>
          </a:p>
        </p:txBody>
      </p:sp>
      <p:grpSp>
        <p:nvGrpSpPr>
          <p:cNvPr id="4099" name="Group 38"/>
          <p:cNvGrpSpPr>
            <a:grpSpLocks/>
          </p:cNvGrpSpPr>
          <p:nvPr/>
        </p:nvGrpSpPr>
        <p:grpSpPr bwMode="auto">
          <a:xfrm>
            <a:off x="1790700" y="4149725"/>
            <a:ext cx="5805488" cy="538163"/>
            <a:chOff x="1128" y="1456"/>
            <a:chExt cx="3657" cy="339"/>
          </a:xfrm>
        </p:grpSpPr>
        <p:grpSp>
          <p:nvGrpSpPr>
            <p:cNvPr id="4105" name="Group 6"/>
            <p:cNvGrpSpPr>
              <a:grpSpLocks/>
            </p:cNvGrpSpPr>
            <p:nvPr/>
          </p:nvGrpSpPr>
          <p:grpSpPr bwMode="auto">
            <a:xfrm>
              <a:off x="1128" y="1456"/>
              <a:ext cx="3657" cy="339"/>
              <a:chOff x="0" y="0"/>
              <a:chExt cx="3657" cy="339"/>
            </a:xfrm>
          </p:grpSpPr>
          <p:sp>
            <p:nvSpPr>
              <p:cNvPr id="5127" name="Rectangle 7"/>
              <p:cNvSpPr>
                <a:spLocks noChangeArrowheads="1"/>
              </p:cNvSpPr>
              <p:nvPr/>
            </p:nvSpPr>
            <p:spPr bwMode="auto">
              <a:xfrm>
                <a:off x="0" y="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08" name="AutoShape 8"/>
              <p:cNvSpPr>
                <a:spLocks noChangeArrowheads="1"/>
              </p:cNvSpPr>
              <p:nvPr/>
            </p:nvSpPr>
            <p:spPr bwMode="auto">
              <a:xfrm>
                <a:off x="118" y="47"/>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charset="-122"/>
                </a:endParaRPr>
              </a:p>
            </p:txBody>
          </p:sp>
        </p:grpSp>
        <p:sp>
          <p:nvSpPr>
            <p:cNvPr id="4106" name="Rectangle 15"/>
            <p:cNvSpPr>
              <a:spLocks noChangeArrowheads="1"/>
            </p:cNvSpPr>
            <p:nvPr/>
          </p:nvSpPr>
          <p:spPr bwMode="auto">
            <a:xfrm>
              <a:off x="1410" y="1458"/>
              <a:ext cx="2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latinLnBrk="1" hangingPunct="1"/>
              <a:r>
                <a:rPr lang="ko-KR" altLang="en-US" sz="2400" b="1" dirty="0">
                  <a:latin typeface="Arial" charset="0"/>
                  <a:ea typeface="Gulim" pitchFamily="34" charset="-127"/>
                </a:rPr>
                <a:t> </a:t>
              </a: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变频器应用于电动机调速</a:t>
              </a:r>
            </a:p>
          </p:txBody>
        </p:sp>
      </p:grpSp>
      <p:grpSp>
        <p:nvGrpSpPr>
          <p:cNvPr id="4100" name="Group 39"/>
          <p:cNvGrpSpPr>
            <a:grpSpLocks/>
          </p:cNvGrpSpPr>
          <p:nvPr/>
        </p:nvGrpSpPr>
        <p:grpSpPr bwMode="auto">
          <a:xfrm>
            <a:off x="1763713" y="2454275"/>
            <a:ext cx="5805487" cy="542925"/>
            <a:chOff x="1111" y="981"/>
            <a:chExt cx="3657" cy="342"/>
          </a:xfrm>
        </p:grpSpPr>
        <p:grpSp>
          <p:nvGrpSpPr>
            <p:cNvPr id="4101" name="Group 3"/>
            <p:cNvGrpSpPr>
              <a:grpSpLocks/>
            </p:cNvGrpSpPr>
            <p:nvPr/>
          </p:nvGrpSpPr>
          <p:grpSpPr bwMode="auto">
            <a:xfrm>
              <a:off x="1111" y="981"/>
              <a:ext cx="3657" cy="339"/>
              <a:chOff x="0" y="0"/>
              <a:chExt cx="3657" cy="339"/>
            </a:xfrm>
          </p:grpSpPr>
          <p:sp>
            <p:nvSpPr>
              <p:cNvPr id="5124" name="Rectangle 4"/>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04" name="AutoShape 5"/>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charset="-122"/>
                </a:endParaRPr>
              </a:p>
            </p:txBody>
          </p:sp>
        </p:grpSp>
        <p:sp>
          <p:nvSpPr>
            <p:cNvPr id="4102" name="Rectangle 16"/>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latinLnBrk="1" hangingPunct="1"/>
              <a:r>
                <a:rPr lang="ko-KR" altLang="en-US" sz="2400" b="1" dirty="0">
                  <a:latin typeface="Arial" charset="0"/>
                  <a:ea typeface="Gulim" pitchFamily="34" charset="-127"/>
                </a:rPr>
                <a:t> </a:t>
              </a:r>
              <a:r>
                <a:rPr lang="en-US" altLang="zh-CN" sz="2400" b="1" dirty="0">
                  <a:latin typeface="宋体" pitchFamily="2" charset="-122"/>
                  <a:ea typeface="宋体" pitchFamily="2" charset="-122"/>
                </a:rPr>
                <a:t>1.</a:t>
              </a:r>
              <a:r>
                <a:rPr lang="zh-CN" altLang="zh-CN" sz="2400" b="1" dirty="0">
                  <a:latin typeface="宋体" pitchFamily="2" charset="-122"/>
                  <a:ea typeface="宋体" pitchFamily="2" charset="-122"/>
                </a:rPr>
                <a:t>电动机变极调速控制</a:t>
              </a:r>
              <a:endParaRPr lang="en-US" altLang="zh-CN" sz="2400" b="1" dirty="0">
                <a:latin typeface="宋体" pitchFamily="2" charset="-122"/>
                <a:ea typeface="宋体" pitchFamily="2" charset="-122"/>
              </a:endParaRPr>
            </a:p>
          </p:txBody>
        </p:sp>
      </p:grpSp>
    </p:spTree>
    <p:extLst>
      <p:ext uri="{BB962C8B-B14F-4D97-AF65-F5344CB8AC3E}">
        <p14:creationId xmlns:p14="http://schemas.microsoft.com/office/powerpoint/2010/main" val="212111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22531"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变频器应用于电动机调速</a:t>
            </a:r>
            <a:endParaRPr lang="ko-KR" altLang="en-US" sz="2400" smtClean="0">
              <a:ea typeface="宋体" charset="-122"/>
            </a:endParaRPr>
          </a:p>
        </p:txBody>
      </p:sp>
      <p:sp>
        <p:nvSpPr>
          <p:cNvPr id="22532" name="Rectangle 4"/>
          <p:cNvSpPr>
            <a:spLocks noChangeArrowheads="1"/>
          </p:cNvSpPr>
          <p:nvPr/>
        </p:nvSpPr>
        <p:spPr bwMode="auto">
          <a:xfrm>
            <a:off x="323850" y="1420813"/>
            <a:ext cx="88201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buFont typeface="Wingdings" pitchFamily="2" charset="2"/>
              <a:buChar char="Ø"/>
            </a:pPr>
            <a:r>
              <a:rPr lang="zh-CN" altLang="en-US" sz="2000" b="1" dirty="0">
                <a:ea typeface="宋体" charset="-122"/>
              </a:rPr>
              <a:t>电气连接</a:t>
            </a:r>
          </a:p>
          <a:p>
            <a:pPr indent="266700"/>
            <a:r>
              <a:rPr lang="zh-CN" altLang="en-US" sz="2000" b="1" dirty="0">
                <a:ea typeface="宋体" charset="-122"/>
              </a:rPr>
              <a:t>    开关    为简化电路，以开关控制电机的工作状态，原理图如图</a:t>
            </a:r>
            <a:r>
              <a:rPr lang="en-US" altLang="zh-CN" sz="2000" b="1" dirty="0">
                <a:ea typeface="宋体" charset="-122"/>
              </a:rPr>
              <a:t>3-11</a:t>
            </a:r>
            <a:r>
              <a:rPr lang="zh-CN" altLang="en-US" sz="2000" b="1" dirty="0">
                <a:ea typeface="宋体" charset="-122"/>
              </a:rPr>
              <a:t>所示。扩展两个开关，分别用于运行</a:t>
            </a:r>
            <a:r>
              <a:rPr lang="en-US" altLang="zh-CN" sz="2000" b="1" dirty="0">
                <a:ea typeface="宋体" charset="-122"/>
              </a:rPr>
              <a:t>/</a:t>
            </a:r>
            <a:r>
              <a:rPr lang="zh-CN" altLang="en-US" sz="2000" b="1" dirty="0">
                <a:ea typeface="宋体" charset="-122"/>
              </a:rPr>
              <a:t>停止控制和正转</a:t>
            </a:r>
            <a:r>
              <a:rPr lang="en-US" altLang="zh-CN" sz="2000" b="1" dirty="0">
                <a:ea typeface="宋体" charset="-122"/>
              </a:rPr>
              <a:t>/</a:t>
            </a:r>
            <a:r>
              <a:rPr lang="zh-CN" altLang="en-US" sz="2000" b="1" dirty="0">
                <a:ea typeface="宋体" charset="-122"/>
              </a:rPr>
              <a:t>反转控制，两个开关公共端接</a:t>
            </a:r>
            <a:r>
              <a:rPr lang="en-US" altLang="zh-CN" sz="2000" b="1" dirty="0">
                <a:ea typeface="宋体" charset="-122"/>
              </a:rPr>
              <a:t>DCM</a:t>
            </a:r>
            <a:r>
              <a:rPr lang="zh-CN" altLang="en-US" sz="2000" b="1" dirty="0">
                <a:ea typeface="宋体" charset="-122"/>
              </a:rPr>
              <a:t>端子。</a:t>
            </a:r>
          </a:p>
          <a:p>
            <a:pPr indent="266700"/>
            <a:r>
              <a:rPr lang="zh-CN" altLang="en-US" sz="2000" b="1" dirty="0">
                <a:ea typeface="宋体" charset="-122"/>
              </a:rPr>
              <a:t>    变频器的调速电路  按任务分析</a:t>
            </a:r>
            <a:r>
              <a:rPr lang="en-US" altLang="zh-CN" sz="2000" b="1" dirty="0">
                <a:ea typeface="宋体" charset="-122"/>
              </a:rPr>
              <a:t>5</a:t>
            </a:r>
            <a:r>
              <a:rPr lang="zh-CN" altLang="en-US" sz="2000" b="1" dirty="0">
                <a:ea typeface="宋体" charset="-122"/>
              </a:rPr>
              <a:t>中参数设定后的</a:t>
            </a:r>
            <a:r>
              <a:rPr lang="en-US" altLang="zh-CN" sz="2000" b="1" dirty="0">
                <a:ea typeface="宋体" charset="-122"/>
              </a:rPr>
              <a:t>AVI</a:t>
            </a:r>
            <a:r>
              <a:rPr lang="zh-CN" altLang="en-US" sz="2000" b="1" dirty="0">
                <a:ea typeface="宋体" charset="-122"/>
              </a:rPr>
              <a:t>输入扩展电路原理图如图</a:t>
            </a:r>
            <a:r>
              <a:rPr lang="en-US" altLang="zh-CN" sz="2000" b="1" dirty="0">
                <a:ea typeface="宋体" charset="-122"/>
              </a:rPr>
              <a:t>3-12</a:t>
            </a:r>
            <a:r>
              <a:rPr lang="zh-CN" altLang="en-US" sz="2000" b="1" dirty="0">
                <a:ea typeface="宋体" charset="-122"/>
              </a:rPr>
              <a:t>所示。调速旋钮为 旋钮调节精密滑动变阻器的调节旋钮。滑动变阻器与变频的连接导线应采用屏蔽线，屏蔽层与变频器地线相连接。滑动变阻器的两端分别和</a:t>
            </a:r>
            <a:r>
              <a:rPr lang="en-US" altLang="zh-CN" sz="2000" b="1" dirty="0">
                <a:ea typeface="宋体" charset="-122"/>
              </a:rPr>
              <a:t>DC10V</a:t>
            </a:r>
            <a:r>
              <a:rPr lang="zh-CN" altLang="en-US" sz="2000" b="1" dirty="0">
                <a:ea typeface="宋体" charset="-122"/>
              </a:rPr>
              <a:t>和</a:t>
            </a:r>
            <a:r>
              <a:rPr lang="en-US" altLang="zh-CN" sz="2000" b="1" dirty="0">
                <a:ea typeface="宋体" charset="-122"/>
              </a:rPr>
              <a:t>ACM</a:t>
            </a:r>
            <a:r>
              <a:rPr lang="zh-CN" altLang="en-US" sz="2000" b="1" dirty="0">
                <a:ea typeface="宋体" charset="-122"/>
              </a:rPr>
              <a:t>相连接，引出端与</a:t>
            </a:r>
            <a:r>
              <a:rPr lang="en-US" altLang="zh-CN" sz="2000" b="1" dirty="0">
                <a:ea typeface="宋体" charset="-122"/>
              </a:rPr>
              <a:t>AVI</a:t>
            </a:r>
            <a:r>
              <a:rPr lang="zh-CN" altLang="en-US" sz="2000" b="1" dirty="0">
                <a:ea typeface="宋体" charset="-122"/>
              </a:rPr>
              <a:t>输入端子连接。</a:t>
            </a:r>
          </a:p>
          <a:p>
            <a:pPr indent="266700"/>
            <a:endParaRPr lang="zh-CN" altLang="en-US" sz="2000" b="1" dirty="0">
              <a:ea typeface="宋体" charset="-122"/>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962400"/>
            <a:ext cx="813593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68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sp>
        <p:nvSpPr>
          <p:cNvPr id="5123" name="Rectangle 3"/>
          <p:cNvSpPr>
            <a:spLocks noGrp="1" noChangeArrowheads="1"/>
          </p:cNvSpPr>
          <p:nvPr>
            <p:ph type="body" idx="1"/>
          </p:nvPr>
        </p:nvSpPr>
        <p:spPr>
          <a:xfrm>
            <a:off x="395288" y="1268413"/>
            <a:ext cx="8497887" cy="3744912"/>
          </a:xfrm>
        </p:spPr>
        <p:txBody>
          <a:bodyPr>
            <a:noAutofit/>
          </a:bodyPr>
          <a:lstStyle/>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三相交流异步电动机的转速与频率成正比、与磁极对数成反比。</a:t>
            </a:r>
          </a:p>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笼型三相交流异步电动机常用的调速方法有变极调速、变频调速、电磁滑差调速等。</a:t>
            </a:r>
          </a:p>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交流变极调速电动机（笼型交流异步电动机）有双速电动机和多速电动机。</a:t>
            </a:r>
          </a:p>
          <a:p>
            <a:pPr eaLnBrk="1" hangingPunct="1">
              <a:buFont typeface="Wingdings" pitchFamily="2" charset="2"/>
              <a:buNone/>
            </a:pPr>
            <a:r>
              <a:rPr lang="zh-CN" altLang="en-US" b="1" dirty="0" smtClean="0">
                <a:solidFill>
                  <a:schemeClr val="tx1"/>
                </a:solidFill>
                <a:latin typeface="宋体" pitchFamily="2" charset="-122"/>
                <a:ea typeface="宋体" pitchFamily="2" charset="-122"/>
              </a:rPr>
              <a:t>         双速电动机是靠改变定子绕组的连接，形成两种不同的磁极对数，获得两种不同的转速；</a:t>
            </a:r>
          </a:p>
          <a:p>
            <a:pPr eaLnBrk="1" hangingPunct="1">
              <a:buFont typeface="Wingdings" pitchFamily="2" charset="2"/>
              <a:buNone/>
            </a:pPr>
            <a:r>
              <a:rPr lang="zh-CN" altLang="en-US" b="1" dirty="0" smtClean="0">
                <a:solidFill>
                  <a:schemeClr val="tx1"/>
                </a:solidFill>
                <a:latin typeface="宋体" pitchFamily="2" charset="-122"/>
                <a:ea typeface="宋体" pitchFamily="2" charset="-122"/>
              </a:rPr>
              <a:t>         多速电动机（双速以上）是在定子上设置多套的绕组，不同工作绕组以及绕组的接法不同，磁极对数不同，电动机的转速也不相同。</a:t>
            </a:r>
          </a:p>
          <a:p>
            <a:pPr eaLnBrk="1" hangingPunct="1">
              <a:buFont typeface="Wingdings" pitchFamily="2" charset="2"/>
              <a:buChar char="n"/>
            </a:pPr>
            <a:r>
              <a:rPr lang="zh-CN" altLang="en-US" b="1" dirty="0" smtClean="0">
                <a:solidFill>
                  <a:schemeClr val="tx1"/>
                </a:solidFill>
                <a:latin typeface="宋体" pitchFamily="2" charset="-122"/>
                <a:ea typeface="宋体" pitchFamily="2" charset="-122"/>
              </a:rPr>
              <a:t>机床设备上常采用机械齿轮变速和变极调速相结合的方法调速，可以获得较为宽广的调速范围。</a:t>
            </a:r>
          </a:p>
        </p:txBody>
      </p:sp>
      <p:sp>
        <p:nvSpPr>
          <p:cNvPr id="5124"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Tree>
    <p:extLst>
      <p:ext uri="{BB962C8B-B14F-4D97-AF65-F5344CB8AC3E}">
        <p14:creationId xmlns:p14="http://schemas.microsoft.com/office/powerpoint/2010/main" val="340500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sp>
        <p:nvSpPr>
          <p:cNvPr id="6147" name="Rectangle 3"/>
          <p:cNvSpPr>
            <a:spLocks noGrp="1" noChangeArrowheads="1"/>
          </p:cNvSpPr>
          <p:nvPr>
            <p:ph type="body" idx="1"/>
          </p:nvPr>
        </p:nvSpPr>
        <p:spPr>
          <a:xfrm>
            <a:off x="395288" y="1268413"/>
            <a:ext cx="8497887" cy="3744912"/>
          </a:xfrm>
        </p:spPr>
        <p:txBody>
          <a:bodyPr/>
          <a:lstStyle/>
          <a:p>
            <a:pPr eaLnBrk="1" hangingPunct="1">
              <a:buFont typeface="Wingdings" pitchFamily="2" charset="2"/>
              <a:buChar char="Ø"/>
            </a:pPr>
            <a:r>
              <a:rPr lang="zh-CN" altLang="en-US" sz="2400" b="1" dirty="0" smtClean="0">
                <a:solidFill>
                  <a:schemeClr val="tx1"/>
                </a:solidFill>
                <a:latin typeface="宋体" pitchFamily="2" charset="-122"/>
                <a:ea typeface="宋体" pitchFamily="2" charset="-122"/>
              </a:rPr>
              <a:t>双速电动机的控制</a:t>
            </a:r>
          </a:p>
          <a:p>
            <a:pPr eaLnBrk="1" hangingPunct="1">
              <a:buFont typeface="Wingdings" pitchFamily="2" charset="2"/>
              <a:buNone/>
            </a:pPr>
            <a:r>
              <a:rPr lang="zh-CN" altLang="en-US" sz="2400" b="1" dirty="0" smtClean="0">
                <a:solidFill>
                  <a:schemeClr val="tx1"/>
                </a:solidFill>
                <a:latin typeface="宋体" pitchFamily="2" charset="-122"/>
                <a:ea typeface="宋体" pitchFamily="2" charset="-122"/>
              </a:rPr>
              <a:t>         双速电动机定子绕组常见的接法有</a:t>
            </a:r>
            <a:r>
              <a:rPr lang="en-US" altLang="zh-CN" sz="2400" b="1" dirty="0" smtClean="0">
                <a:solidFill>
                  <a:schemeClr val="tx1"/>
                </a:solidFill>
                <a:latin typeface="宋体" pitchFamily="2" charset="-122"/>
                <a:ea typeface="宋体" pitchFamily="2" charset="-122"/>
              </a:rPr>
              <a:t>Y/YY</a:t>
            </a:r>
            <a:r>
              <a:rPr lang="zh-CN" altLang="en-US" sz="2400" b="1" dirty="0" smtClean="0">
                <a:solidFill>
                  <a:schemeClr val="tx1"/>
                </a:solidFill>
                <a:latin typeface="宋体" pitchFamily="2" charset="-122"/>
                <a:ea typeface="宋体" pitchFamily="2" charset="-122"/>
              </a:rPr>
              <a:t>和</a:t>
            </a:r>
            <a:r>
              <a:rPr lang="en-US" altLang="zh-CN" sz="2400" b="1" dirty="0" smtClean="0">
                <a:solidFill>
                  <a:schemeClr val="tx1"/>
                </a:solidFill>
                <a:latin typeface="宋体" pitchFamily="2" charset="-122"/>
                <a:ea typeface="宋体" pitchFamily="2" charset="-122"/>
              </a:rPr>
              <a:t>Δ/YY</a:t>
            </a:r>
            <a:r>
              <a:rPr lang="zh-CN" altLang="en-US" sz="2400" b="1" dirty="0" smtClean="0">
                <a:solidFill>
                  <a:schemeClr val="tx1"/>
                </a:solidFill>
                <a:latin typeface="宋体" pitchFamily="2" charset="-122"/>
                <a:ea typeface="宋体" pitchFamily="2" charset="-122"/>
              </a:rPr>
              <a:t>两种，这两种形式都能使电动机极数减少一半。图</a:t>
            </a:r>
            <a:r>
              <a:rPr lang="en-US" altLang="zh-CN" sz="2400" b="1" dirty="0" smtClean="0">
                <a:solidFill>
                  <a:schemeClr val="tx1"/>
                </a:solidFill>
                <a:latin typeface="宋体" pitchFamily="2" charset="-122"/>
                <a:ea typeface="宋体" pitchFamily="2" charset="-122"/>
              </a:rPr>
              <a:t>3-1</a:t>
            </a:r>
            <a:r>
              <a:rPr lang="zh-CN" altLang="en-US" sz="2400" b="1" dirty="0" smtClean="0">
                <a:solidFill>
                  <a:schemeClr val="tx1"/>
                </a:solidFill>
                <a:latin typeface="宋体" pitchFamily="2" charset="-122"/>
                <a:ea typeface="宋体" pitchFamily="2" charset="-122"/>
              </a:rPr>
              <a:t>为</a:t>
            </a:r>
            <a:r>
              <a:rPr lang="en-US" altLang="zh-CN" sz="2400" b="1" dirty="0" smtClean="0">
                <a:solidFill>
                  <a:schemeClr val="tx1"/>
                </a:solidFill>
                <a:latin typeface="宋体" pitchFamily="2" charset="-122"/>
                <a:ea typeface="宋体" pitchFamily="2" charset="-122"/>
              </a:rPr>
              <a:t>Y/YY</a:t>
            </a:r>
            <a:r>
              <a:rPr lang="zh-CN" altLang="en-US" sz="2400" b="1" dirty="0" smtClean="0">
                <a:solidFill>
                  <a:schemeClr val="tx1"/>
                </a:solidFill>
                <a:latin typeface="宋体" pitchFamily="2" charset="-122"/>
                <a:ea typeface="宋体" pitchFamily="2" charset="-122"/>
              </a:rPr>
              <a:t>的双速电动机定子绕组接线图。</a:t>
            </a:r>
          </a:p>
        </p:txBody>
      </p:sp>
      <p:sp>
        <p:nvSpPr>
          <p:cNvPr id="6148"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41663"/>
            <a:ext cx="404653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997200"/>
            <a:ext cx="392271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8"/>
          <p:cNvSpPr>
            <a:spLocks noChangeArrowheads="1"/>
          </p:cNvSpPr>
          <p:nvPr/>
        </p:nvSpPr>
        <p:spPr bwMode="auto">
          <a:xfrm>
            <a:off x="0"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ea typeface="宋体" charset="-122"/>
            </a:endParaRPr>
          </a:p>
        </p:txBody>
      </p:sp>
      <p:sp>
        <p:nvSpPr>
          <p:cNvPr id="6152" name="Rectangle 9"/>
          <p:cNvSpPr>
            <a:spLocks noChangeArrowheads="1"/>
          </p:cNvSpPr>
          <p:nvPr/>
        </p:nvSpPr>
        <p:spPr bwMode="auto">
          <a:xfrm>
            <a:off x="4643438" y="5157788"/>
            <a:ext cx="45005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zh-CN" altLang="en-US" sz="1000">
                <a:latin typeface="Arial" charset="0"/>
                <a:ea typeface="宋体" charset="-122"/>
              </a:rPr>
              <a:t/>
            </a:r>
            <a:br>
              <a:rPr lang="zh-CN" altLang="en-US" sz="1000">
                <a:latin typeface="Arial" charset="0"/>
                <a:ea typeface="宋体" charset="-122"/>
              </a:rPr>
            </a:br>
            <a:r>
              <a:rPr lang="zh-CN" altLang="en-US" sz="2400" b="1">
                <a:latin typeface="Arial" charset="0"/>
                <a:ea typeface="宋体" charset="-122"/>
              </a:rPr>
              <a:t>图</a:t>
            </a:r>
            <a:r>
              <a:rPr lang="en-US" altLang="zh-CN" sz="2400" b="1">
                <a:latin typeface="Arial" charset="0"/>
                <a:ea typeface="宋体" charset="-122"/>
              </a:rPr>
              <a:t>3-2</a:t>
            </a:r>
            <a:r>
              <a:rPr lang="zh-CN" altLang="en-US" sz="2400" b="1">
                <a:latin typeface="Arial" charset="0"/>
                <a:ea typeface="宋体" charset="-122"/>
              </a:rPr>
              <a:t>所示为</a:t>
            </a:r>
            <a:r>
              <a:rPr lang="en-US" altLang="zh-CN" sz="2400" b="1">
                <a:latin typeface="Arial" charset="0"/>
                <a:ea typeface="宋体" charset="-122"/>
              </a:rPr>
              <a:t>Δ/YY</a:t>
            </a:r>
            <a:r>
              <a:rPr lang="zh-CN" altLang="en-US" sz="2400" b="1">
                <a:latin typeface="Arial" charset="0"/>
                <a:ea typeface="宋体" charset="-122"/>
              </a:rPr>
              <a:t>的原理接线图，接线方式与</a:t>
            </a:r>
            <a:r>
              <a:rPr lang="en-US" altLang="zh-CN" sz="2400" b="1">
                <a:latin typeface="Arial" charset="0"/>
                <a:ea typeface="宋体" charset="-122"/>
              </a:rPr>
              <a:t>Y/YY</a:t>
            </a:r>
            <a:r>
              <a:rPr lang="zh-CN" altLang="en-US" sz="2400" b="1">
                <a:latin typeface="Arial" charset="0"/>
                <a:ea typeface="宋体" charset="-122"/>
              </a:rPr>
              <a:t>相同。</a:t>
            </a:r>
          </a:p>
        </p:txBody>
      </p:sp>
    </p:spTree>
    <p:extLst>
      <p:ext uri="{BB962C8B-B14F-4D97-AF65-F5344CB8AC3E}">
        <p14:creationId xmlns:p14="http://schemas.microsoft.com/office/powerpoint/2010/main" val="371952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sp>
        <p:nvSpPr>
          <p:cNvPr id="7171" name="Rectangle 3"/>
          <p:cNvSpPr>
            <a:spLocks noGrp="1" noChangeArrowheads="1"/>
          </p:cNvSpPr>
          <p:nvPr>
            <p:ph type="body" idx="1"/>
          </p:nvPr>
        </p:nvSpPr>
        <p:spPr>
          <a:xfrm>
            <a:off x="395288" y="1268413"/>
            <a:ext cx="8497887" cy="3744912"/>
          </a:xfrm>
        </p:spPr>
        <p:txBody>
          <a:bodyPr>
            <a:normAutofit/>
          </a:bodyPr>
          <a:lstStyle/>
          <a:p>
            <a:pPr eaLnBrk="1" hangingPunct="1">
              <a:buFont typeface="Wingdings" pitchFamily="2" charset="2"/>
              <a:buChar char="Ø"/>
            </a:pPr>
            <a:r>
              <a:rPr lang="zh-CN" altLang="en-US" sz="2800" b="1" dirty="0" smtClean="0">
                <a:solidFill>
                  <a:schemeClr val="tx1"/>
                </a:solidFill>
                <a:latin typeface="宋体" pitchFamily="2" charset="-122"/>
                <a:ea typeface="宋体" pitchFamily="2" charset="-122"/>
              </a:rPr>
              <a:t>根据变极调速原理“定子一半绕组中电流方向变化，磁极对数成倍变化”，定子绕组低速时为三角形联结，高速时为双星形联结，为保证变极前后电动机转动方向不变，要求变极的同时改变电源相序。</a:t>
            </a:r>
          </a:p>
          <a:p>
            <a:pPr eaLnBrk="1" hangingPunct="1">
              <a:buFont typeface="Wingdings" pitchFamily="2" charset="2"/>
              <a:buChar char="Ø"/>
            </a:pPr>
            <a:r>
              <a:rPr lang="zh-CN" altLang="en-US" sz="2800" b="1" dirty="0" smtClean="0">
                <a:solidFill>
                  <a:schemeClr val="tx1"/>
                </a:solidFill>
                <a:latin typeface="宋体" pitchFamily="2" charset="-122"/>
                <a:ea typeface="宋体" pitchFamily="2" charset="-122"/>
              </a:rPr>
              <a:t>当变极前后绕组与电源的接线如图</a:t>
            </a:r>
            <a:r>
              <a:rPr lang="en-US" altLang="zh-CN" sz="2800" b="1" dirty="0" smtClean="0">
                <a:solidFill>
                  <a:schemeClr val="tx1"/>
                </a:solidFill>
                <a:latin typeface="宋体" pitchFamily="2" charset="-122"/>
                <a:ea typeface="宋体" pitchFamily="2" charset="-122"/>
              </a:rPr>
              <a:t>3-1</a:t>
            </a:r>
            <a:r>
              <a:rPr lang="zh-CN" altLang="en-US" sz="2800" b="1" dirty="0" smtClean="0">
                <a:solidFill>
                  <a:schemeClr val="tx1"/>
                </a:solidFill>
                <a:latin typeface="宋体" pitchFamily="2" charset="-122"/>
                <a:ea typeface="宋体" pitchFamily="2" charset="-122"/>
              </a:rPr>
              <a:t>、图</a:t>
            </a:r>
            <a:r>
              <a:rPr lang="en-US" altLang="zh-CN" sz="2800" b="1" dirty="0" smtClean="0">
                <a:solidFill>
                  <a:schemeClr val="tx1"/>
                </a:solidFill>
                <a:latin typeface="宋体" pitchFamily="2" charset="-122"/>
                <a:ea typeface="宋体" pitchFamily="2" charset="-122"/>
              </a:rPr>
              <a:t>3-2</a:t>
            </a:r>
            <a:r>
              <a:rPr lang="zh-CN" altLang="en-US" sz="2800" b="1" dirty="0" smtClean="0">
                <a:solidFill>
                  <a:schemeClr val="tx1"/>
                </a:solidFill>
                <a:latin typeface="宋体" pitchFamily="2" charset="-122"/>
                <a:ea typeface="宋体" pitchFamily="2" charset="-122"/>
              </a:rPr>
              <a:t>所示时，变极前后电动机转向相反，因此，若要使变极后电动机保持原来转向不变，应调换电源相序。</a:t>
            </a:r>
          </a:p>
        </p:txBody>
      </p:sp>
      <p:sp>
        <p:nvSpPr>
          <p:cNvPr id="7172"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
        <p:nvSpPr>
          <p:cNvPr id="7173" name="Rectangle 7"/>
          <p:cNvSpPr>
            <a:spLocks noChangeArrowheads="1"/>
          </p:cNvSpPr>
          <p:nvPr/>
        </p:nvSpPr>
        <p:spPr bwMode="auto">
          <a:xfrm>
            <a:off x="0"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ea typeface="宋体" charset="-122"/>
            </a:endParaRPr>
          </a:p>
        </p:txBody>
      </p:sp>
    </p:spTree>
    <p:extLst>
      <p:ext uri="{BB962C8B-B14F-4D97-AF65-F5344CB8AC3E}">
        <p14:creationId xmlns:p14="http://schemas.microsoft.com/office/powerpoint/2010/main" val="193551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005263"/>
            <a:ext cx="25717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sp>
        <p:nvSpPr>
          <p:cNvPr id="8196" name="Rectangle 3"/>
          <p:cNvSpPr>
            <a:spLocks noGrp="1" noChangeArrowheads="1"/>
          </p:cNvSpPr>
          <p:nvPr>
            <p:ph type="body" idx="1"/>
          </p:nvPr>
        </p:nvSpPr>
        <p:spPr>
          <a:xfrm>
            <a:off x="395288" y="1268413"/>
            <a:ext cx="8497887" cy="3744912"/>
          </a:xfrm>
        </p:spPr>
        <p:txBody>
          <a:bodyPr>
            <a:normAutofit/>
          </a:bodyPr>
          <a:lstStyle/>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三速电动机的控制</a:t>
            </a:r>
          </a:p>
          <a:p>
            <a:pPr eaLnBrk="1" hangingPunct="1">
              <a:buFont typeface="Wingdings" pitchFamily="2" charset="2"/>
              <a:buNone/>
            </a:pPr>
            <a:r>
              <a:rPr lang="zh-CN" altLang="en-US" b="1" dirty="0" smtClean="0">
                <a:solidFill>
                  <a:schemeClr val="tx1"/>
                </a:solidFill>
                <a:latin typeface="宋体" pitchFamily="2" charset="-122"/>
                <a:ea typeface="宋体" pitchFamily="2" charset="-122"/>
              </a:rPr>
              <a:t>          三速电动机定子有两套绕组，低速和高速时与双速电动机一样定子绕组采用一套双速绕组，能实现</a:t>
            </a:r>
            <a:r>
              <a:rPr lang="en-US" altLang="zh-CN" b="1" dirty="0" smtClean="0">
                <a:solidFill>
                  <a:schemeClr val="tx1"/>
                </a:solidFill>
                <a:latin typeface="宋体" pitchFamily="2" charset="-122"/>
                <a:ea typeface="宋体" pitchFamily="2" charset="-122"/>
              </a:rPr>
              <a:t>Δ/YY</a:t>
            </a:r>
            <a:r>
              <a:rPr lang="zh-CN" altLang="en-US" b="1" dirty="0" smtClean="0">
                <a:solidFill>
                  <a:schemeClr val="tx1"/>
                </a:solidFill>
                <a:latin typeface="宋体" pitchFamily="2" charset="-122"/>
                <a:ea typeface="宋体" pitchFamily="2" charset="-122"/>
              </a:rPr>
              <a:t>两种连接方式，获得高、低两种运行速度，中速时采用另一套星形联结绕组，定子绕组连接如图所示。为避免定子绕组出现内部环流，使用双速绕组时，将</a:t>
            </a:r>
            <a:r>
              <a:rPr lang="en-US" altLang="zh-CN" b="1" dirty="0" smtClean="0">
                <a:solidFill>
                  <a:schemeClr val="tx1"/>
                </a:solidFill>
                <a:latin typeface="宋体" pitchFamily="2" charset="-122"/>
                <a:ea typeface="宋体" pitchFamily="2" charset="-122"/>
              </a:rPr>
              <a:t>U3</a:t>
            </a:r>
            <a:r>
              <a:rPr lang="zh-CN" altLang="en-US" b="1" dirty="0" smtClean="0">
                <a:solidFill>
                  <a:schemeClr val="tx1"/>
                </a:solidFill>
                <a:latin typeface="宋体" pitchFamily="2" charset="-122"/>
                <a:ea typeface="宋体" pitchFamily="2" charset="-122"/>
              </a:rPr>
              <a:t>与</a:t>
            </a:r>
            <a:r>
              <a:rPr lang="en-US" altLang="zh-CN" b="1" dirty="0" smtClean="0">
                <a:solidFill>
                  <a:schemeClr val="tx1"/>
                </a:solidFill>
                <a:latin typeface="宋体" pitchFamily="2" charset="-122"/>
                <a:ea typeface="宋体" pitchFamily="2" charset="-122"/>
              </a:rPr>
              <a:t>W1</a:t>
            </a:r>
            <a:r>
              <a:rPr lang="zh-CN" altLang="en-US" b="1" dirty="0" smtClean="0">
                <a:solidFill>
                  <a:schemeClr val="tx1"/>
                </a:solidFill>
                <a:latin typeface="宋体" pitchFamily="2" charset="-122"/>
                <a:ea typeface="宋体" pitchFamily="2" charset="-122"/>
              </a:rPr>
              <a:t>端子连接在一起，使用中速绕组时，将双速绕组的</a:t>
            </a:r>
            <a:r>
              <a:rPr lang="en-US" altLang="zh-CN" b="1" dirty="0" smtClean="0">
                <a:solidFill>
                  <a:schemeClr val="tx1"/>
                </a:solidFill>
                <a:latin typeface="宋体" pitchFamily="2" charset="-122"/>
                <a:ea typeface="宋体" pitchFamily="2" charset="-122"/>
              </a:rPr>
              <a:t>U3</a:t>
            </a:r>
            <a:r>
              <a:rPr lang="zh-CN" altLang="en-US" b="1" dirty="0" smtClean="0">
                <a:solidFill>
                  <a:schemeClr val="tx1"/>
                </a:solidFill>
                <a:latin typeface="宋体" pitchFamily="2" charset="-122"/>
                <a:ea typeface="宋体" pitchFamily="2" charset="-122"/>
              </a:rPr>
              <a:t>与</a:t>
            </a:r>
            <a:r>
              <a:rPr lang="en-US" altLang="zh-CN" b="1" dirty="0" smtClean="0">
                <a:solidFill>
                  <a:schemeClr val="tx1"/>
                </a:solidFill>
                <a:latin typeface="宋体" pitchFamily="2" charset="-122"/>
                <a:ea typeface="宋体" pitchFamily="2" charset="-122"/>
              </a:rPr>
              <a:t>W1</a:t>
            </a:r>
            <a:r>
              <a:rPr lang="zh-CN" altLang="en-US" b="1" dirty="0" smtClean="0">
                <a:solidFill>
                  <a:schemeClr val="tx1"/>
                </a:solidFill>
                <a:latin typeface="宋体" pitchFamily="2" charset="-122"/>
                <a:ea typeface="宋体" pitchFamily="2" charset="-122"/>
              </a:rPr>
              <a:t>端子分开。</a:t>
            </a:r>
          </a:p>
        </p:txBody>
      </p:sp>
      <p:sp>
        <p:nvSpPr>
          <p:cNvPr id="8197"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
        <p:nvSpPr>
          <p:cNvPr id="8198" name="Rectangle 7"/>
          <p:cNvSpPr>
            <a:spLocks noChangeArrowheads="1"/>
          </p:cNvSpPr>
          <p:nvPr/>
        </p:nvSpPr>
        <p:spPr bwMode="auto">
          <a:xfrm>
            <a:off x="0"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ea typeface="宋体" charset="-122"/>
            </a:endParaRPr>
          </a:p>
        </p:txBody>
      </p:sp>
      <p:pic>
        <p:nvPicPr>
          <p:cNvPr id="819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31908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86225"/>
            <a:ext cx="14382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2963" y="4076700"/>
            <a:ext cx="17716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366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9219" name="Rectangle 5"/>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sp>
        <p:nvSpPr>
          <p:cNvPr id="9220" name="Rectangle 9"/>
          <p:cNvSpPr>
            <a:spLocks noChangeArrowheads="1"/>
          </p:cNvSpPr>
          <p:nvPr/>
        </p:nvSpPr>
        <p:spPr bwMode="auto">
          <a:xfrm>
            <a:off x="250825" y="1412875"/>
            <a:ext cx="84248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buFont typeface="Wingdings" pitchFamily="2" charset="2"/>
              <a:buChar char="Ø"/>
            </a:pPr>
            <a:r>
              <a:rPr lang="zh-CN" altLang="en-US" sz="2400" b="1" dirty="0">
                <a:ea typeface="宋体" charset="-122"/>
              </a:rPr>
              <a:t>任务要求</a:t>
            </a:r>
            <a:endParaRPr lang="en-US" altLang="zh-CN" sz="2400" b="1" dirty="0">
              <a:ea typeface="宋体" charset="-122"/>
            </a:endParaRPr>
          </a:p>
          <a:p>
            <a:pPr indent="266700"/>
            <a:r>
              <a:rPr lang="zh-CN" altLang="en-US" sz="2400" b="1" dirty="0">
                <a:ea typeface="宋体" charset="-122"/>
              </a:rPr>
              <a:t>        能够控制双速电动机的高速、低速运行，从低速转换成高速采用手动控制方式。</a:t>
            </a:r>
          </a:p>
          <a:p>
            <a:pPr indent="266700"/>
            <a:endParaRPr lang="zh-CN" altLang="en-US" sz="2400" b="1" dirty="0">
              <a:ea typeface="宋体" charset="-122"/>
            </a:endParaRPr>
          </a:p>
          <a:p>
            <a:pPr indent="266700">
              <a:buFont typeface="Wingdings" pitchFamily="2" charset="2"/>
              <a:buChar char="Ø"/>
            </a:pPr>
            <a:r>
              <a:rPr lang="zh-CN" altLang="en-US" sz="2400" b="1" dirty="0">
                <a:ea typeface="宋体" charset="-122"/>
              </a:rPr>
              <a:t>任务分析  </a:t>
            </a:r>
          </a:p>
          <a:p>
            <a:pPr indent="266700"/>
            <a:r>
              <a:rPr lang="zh-CN" altLang="en-US" sz="2400" b="1" dirty="0">
                <a:ea typeface="宋体" charset="-122"/>
              </a:rPr>
              <a:t>        按照任务要求，需要设置三个控制按钮，分别控制电动机的低速、高速和停止；需要设置两个接触器，分别控制电动机的低速和高速运行。并且需要一个接触器具有两个独立绕组的双线圈。</a:t>
            </a:r>
          </a:p>
        </p:txBody>
      </p:sp>
    </p:spTree>
    <p:extLst>
      <p:ext uri="{BB962C8B-B14F-4D97-AF65-F5344CB8AC3E}">
        <p14:creationId xmlns:p14="http://schemas.microsoft.com/office/powerpoint/2010/main" val="218554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428625"/>
            <a:ext cx="2017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10243" name="Rectangle 3"/>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44675"/>
            <a:ext cx="56864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p:cNvSpPr>
            <a:spLocks noChangeArrowheads="1"/>
          </p:cNvSpPr>
          <p:nvPr/>
        </p:nvSpPr>
        <p:spPr bwMode="auto">
          <a:xfrm>
            <a:off x="5832475" y="1831648"/>
            <a:ext cx="3311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000" b="1" dirty="0">
                <a:latin typeface="宋体" pitchFamily="2" charset="-122"/>
                <a:ea typeface="宋体" pitchFamily="2" charset="-122"/>
              </a:rPr>
              <a:t>图中</a:t>
            </a:r>
            <a:r>
              <a:rPr lang="en-US" altLang="zh-CN" sz="2000" b="1" dirty="0">
                <a:latin typeface="宋体" pitchFamily="2" charset="-122"/>
                <a:ea typeface="宋体" pitchFamily="2" charset="-122"/>
              </a:rPr>
              <a:t>KM2</a:t>
            </a:r>
            <a:r>
              <a:rPr lang="zh-CN" altLang="en-US" sz="2000" b="1" dirty="0">
                <a:latin typeface="宋体" pitchFamily="2" charset="-122"/>
                <a:ea typeface="宋体" pitchFamily="2" charset="-122"/>
              </a:rPr>
              <a:t>为具有两个独立绕组的双线圈接触器。其控制过程为：合上电源开关</a:t>
            </a:r>
            <a:r>
              <a:rPr lang="en-US" altLang="zh-CN" sz="2000" b="1" dirty="0">
                <a:latin typeface="宋体" pitchFamily="2" charset="-122"/>
                <a:ea typeface="宋体" pitchFamily="2" charset="-122"/>
              </a:rPr>
              <a:t>QS</a:t>
            </a:r>
            <a:r>
              <a:rPr lang="zh-CN" altLang="en-US" sz="2000" b="1" dirty="0">
                <a:latin typeface="宋体" pitchFamily="2" charset="-122"/>
                <a:ea typeface="宋体" pitchFamily="2" charset="-122"/>
              </a:rPr>
              <a:t>，接通电源，按下起动按钮</a:t>
            </a:r>
            <a:r>
              <a:rPr lang="en-US" altLang="zh-CN" sz="2000" b="1" dirty="0">
                <a:latin typeface="宋体" pitchFamily="2" charset="-122"/>
                <a:ea typeface="宋体" pitchFamily="2" charset="-122"/>
              </a:rPr>
              <a:t>SB2</a:t>
            </a:r>
            <a:r>
              <a:rPr lang="zh-CN" altLang="en-US" sz="2000" b="1" dirty="0">
                <a:latin typeface="宋体" pitchFamily="2" charset="-122"/>
                <a:ea typeface="宋体" pitchFamily="2" charset="-122"/>
              </a:rPr>
              <a:t>，</a:t>
            </a:r>
            <a:r>
              <a:rPr lang="en-US" altLang="zh-CN" sz="2000" b="1" dirty="0">
                <a:latin typeface="宋体" pitchFamily="2" charset="-122"/>
                <a:ea typeface="宋体" pitchFamily="2" charset="-122"/>
              </a:rPr>
              <a:t>KM1</a:t>
            </a:r>
            <a:r>
              <a:rPr lang="zh-CN" altLang="en-US" sz="2000" b="1" dirty="0">
                <a:latin typeface="宋体" pitchFamily="2" charset="-122"/>
                <a:ea typeface="宋体" pitchFamily="2" charset="-122"/>
              </a:rPr>
              <a:t>通电自锁，主触点闭合，使电动机定子绕组接成</a:t>
            </a:r>
            <a:r>
              <a:rPr lang="en-US" altLang="zh-CN" sz="2000" b="1" dirty="0">
                <a:latin typeface="宋体" pitchFamily="2" charset="-122"/>
                <a:ea typeface="宋体" pitchFamily="2" charset="-122"/>
              </a:rPr>
              <a:t>Y</a:t>
            </a:r>
            <a:r>
              <a:rPr lang="zh-CN" altLang="en-US" sz="2000" b="1" dirty="0">
                <a:latin typeface="宋体" pitchFamily="2" charset="-122"/>
                <a:ea typeface="宋体" pitchFamily="2" charset="-122"/>
              </a:rPr>
              <a:t>形</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或</a:t>
            </a:r>
            <a:r>
              <a:rPr lang="en-US" altLang="zh-CN" sz="2000" b="1" dirty="0">
                <a:latin typeface="宋体" pitchFamily="2" charset="-122"/>
                <a:ea typeface="宋体" pitchFamily="2" charset="-122"/>
              </a:rPr>
              <a:t>Δ</a:t>
            </a:r>
            <a:r>
              <a:rPr lang="zh-CN" altLang="en-US" sz="2000" b="1" dirty="0">
                <a:latin typeface="宋体" pitchFamily="2" charset="-122"/>
                <a:ea typeface="宋体" pitchFamily="2" charset="-122"/>
              </a:rPr>
              <a:t>接法，</a:t>
            </a:r>
            <a:r>
              <a:rPr lang="en-US" altLang="zh-CN" sz="2000" b="1" dirty="0">
                <a:latin typeface="宋体" pitchFamily="2" charset="-122"/>
                <a:ea typeface="宋体" pitchFamily="2" charset="-122"/>
              </a:rPr>
              <a:t>Δ/YY</a:t>
            </a:r>
            <a:r>
              <a:rPr lang="zh-CN" altLang="en-US" sz="2000" b="1" dirty="0">
                <a:latin typeface="宋体" pitchFamily="2" charset="-122"/>
                <a:ea typeface="宋体" pitchFamily="2" charset="-122"/>
              </a:rPr>
              <a:t>电机</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起动、运行，当需将电动机变成高速运行时，按下按钮</a:t>
            </a:r>
            <a:r>
              <a:rPr lang="en-US" altLang="zh-CN" sz="2000" b="1" dirty="0">
                <a:latin typeface="宋体" pitchFamily="2" charset="-122"/>
                <a:ea typeface="宋体" pitchFamily="2" charset="-122"/>
              </a:rPr>
              <a:t>SB3</a:t>
            </a:r>
            <a:r>
              <a:rPr lang="zh-CN" altLang="en-US" sz="2000" b="1" dirty="0">
                <a:latin typeface="宋体" pitchFamily="2" charset="-122"/>
                <a:ea typeface="宋体" pitchFamily="2" charset="-122"/>
              </a:rPr>
              <a:t>，</a:t>
            </a:r>
            <a:r>
              <a:rPr lang="en-US" altLang="zh-CN" sz="2000" b="1" dirty="0">
                <a:latin typeface="宋体" pitchFamily="2" charset="-122"/>
                <a:ea typeface="宋体" pitchFamily="2" charset="-122"/>
              </a:rPr>
              <a:t>KM1</a:t>
            </a:r>
            <a:r>
              <a:rPr lang="zh-CN" altLang="en-US" sz="2000" b="1" dirty="0">
                <a:latin typeface="宋体" pitchFamily="2" charset="-122"/>
                <a:ea typeface="宋体" pitchFamily="2" charset="-122"/>
              </a:rPr>
              <a:t>断电解除自锁，主触点断开，按下按钮</a:t>
            </a:r>
            <a:r>
              <a:rPr lang="en-US" altLang="zh-CN" sz="2000" b="1" dirty="0">
                <a:latin typeface="宋体" pitchFamily="2" charset="-122"/>
                <a:ea typeface="宋体" pitchFamily="2" charset="-122"/>
              </a:rPr>
              <a:t>SB3</a:t>
            </a:r>
            <a:r>
              <a:rPr lang="zh-CN" altLang="en-US" sz="2000" b="1" dirty="0">
                <a:latin typeface="宋体" pitchFamily="2" charset="-122"/>
                <a:ea typeface="宋体" pitchFamily="2" charset="-122"/>
              </a:rPr>
              <a:t>时，</a:t>
            </a:r>
            <a:r>
              <a:rPr lang="en-US" altLang="zh-CN" sz="2000" b="1" dirty="0">
                <a:latin typeface="宋体" pitchFamily="2" charset="-122"/>
                <a:ea typeface="宋体" pitchFamily="2" charset="-122"/>
              </a:rPr>
              <a:t>SB3</a:t>
            </a:r>
            <a:r>
              <a:rPr lang="zh-CN" altLang="en-US" sz="2000" b="1" dirty="0">
                <a:latin typeface="宋体" pitchFamily="2" charset="-122"/>
                <a:ea typeface="宋体" pitchFamily="2" charset="-122"/>
              </a:rPr>
              <a:t>动合触点闭合，</a:t>
            </a:r>
            <a:r>
              <a:rPr lang="en-US" altLang="zh-CN" sz="2000" b="1" dirty="0">
                <a:latin typeface="宋体" pitchFamily="2" charset="-122"/>
                <a:ea typeface="宋体" pitchFamily="2" charset="-122"/>
              </a:rPr>
              <a:t>KM2</a:t>
            </a:r>
            <a:r>
              <a:rPr lang="zh-CN" altLang="en-US" sz="2000" b="1" dirty="0">
                <a:latin typeface="宋体" pitchFamily="2" charset="-122"/>
                <a:ea typeface="宋体" pitchFamily="2" charset="-122"/>
              </a:rPr>
              <a:t>通电自锁，电动机接成</a:t>
            </a:r>
            <a:r>
              <a:rPr lang="en-US" altLang="zh-CN" sz="2000" b="1" dirty="0">
                <a:latin typeface="宋体" pitchFamily="2" charset="-122"/>
                <a:ea typeface="宋体" pitchFamily="2" charset="-122"/>
              </a:rPr>
              <a:t>YY</a:t>
            </a:r>
            <a:r>
              <a:rPr lang="zh-CN" altLang="en-US" sz="2000" b="1" dirty="0">
                <a:latin typeface="宋体" pitchFamily="2" charset="-122"/>
                <a:ea typeface="宋体" pitchFamily="2" charset="-122"/>
              </a:rPr>
              <a:t>形式，转入高速运行。 </a:t>
            </a:r>
          </a:p>
        </p:txBody>
      </p:sp>
    </p:spTree>
    <p:extLst>
      <p:ext uri="{BB962C8B-B14F-4D97-AF65-F5344CB8AC3E}">
        <p14:creationId xmlns:p14="http://schemas.microsoft.com/office/powerpoint/2010/main" val="2294294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11267"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拓展任务</a:t>
            </a:r>
            <a:endParaRPr lang="en-US" altLang="zh-CN">
              <a:ea typeface="宋体" charset="-122"/>
            </a:endParaRPr>
          </a:p>
        </p:txBody>
      </p:sp>
      <p:sp>
        <p:nvSpPr>
          <p:cNvPr id="11268" name="Rectangle 4"/>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工作任务一  </a:t>
            </a:r>
            <a:r>
              <a:rPr lang="en-US" altLang="zh-CN" sz="2000" smtClean="0">
                <a:ea typeface="宋体" charset="-122"/>
              </a:rPr>
              <a:t>电动机变极调速控制</a:t>
            </a:r>
            <a:endParaRPr lang="ko-KR" altLang="en-US" sz="2000" smtClean="0">
              <a:ea typeface="宋体" charset="-122"/>
            </a:endParaRPr>
          </a:p>
        </p:txBody>
      </p:sp>
      <p:sp>
        <p:nvSpPr>
          <p:cNvPr id="11269"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charset="-122"/>
              </a:rPr>
              <a:t> </a:t>
            </a:r>
          </a:p>
        </p:txBody>
      </p:sp>
      <p:sp>
        <p:nvSpPr>
          <p:cNvPr id="11270" name="Rectangle 6"/>
          <p:cNvSpPr>
            <a:spLocks noChangeArrowheads="1"/>
          </p:cNvSpPr>
          <p:nvPr/>
        </p:nvSpPr>
        <p:spPr bwMode="auto">
          <a:xfrm>
            <a:off x="0" y="1085850"/>
            <a:ext cx="871378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dirty="0">
                <a:ea typeface="宋体" charset="-122"/>
              </a:rPr>
              <a:t>任务要求：</a:t>
            </a:r>
          </a:p>
          <a:p>
            <a:pPr eaLnBrk="1" hangingPunct="1">
              <a:buFont typeface="Wingdings" pitchFamily="2" charset="2"/>
              <a:buNone/>
            </a:pPr>
            <a:r>
              <a:rPr lang="zh-CN" altLang="en-US" sz="2400" b="1" dirty="0">
                <a:ea typeface="宋体" charset="-122"/>
              </a:rPr>
              <a:t>       能够控制双速电动机的高速、低速运行，从低速转换成高速采用自动控制方式。</a:t>
            </a:r>
          </a:p>
          <a:p>
            <a:pPr eaLnBrk="1" hangingPunct="1">
              <a:buFont typeface="Wingdings" pitchFamily="2" charset="2"/>
              <a:buNone/>
            </a:pPr>
            <a:endParaRPr lang="zh-CN" altLang="en-US" sz="2400" b="1" dirty="0">
              <a:ea typeface="宋体" charset="-122"/>
            </a:endParaRPr>
          </a:p>
          <a:p>
            <a:pPr eaLnBrk="1" hangingPunct="1">
              <a:buFont typeface="Wingdings" pitchFamily="2" charset="2"/>
              <a:buChar char="Ø"/>
            </a:pPr>
            <a:r>
              <a:rPr lang="zh-CN" altLang="en-US" sz="2400" b="1" dirty="0">
                <a:ea typeface="宋体" charset="-122"/>
              </a:rPr>
              <a:t>任务分析：</a:t>
            </a:r>
          </a:p>
          <a:p>
            <a:pPr eaLnBrk="1" hangingPunct="1">
              <a:buFont typeface="Wingdings" pitchFamily="2" charset="2"/>
              <a:buNone/>
            </a:pPr>
            <a:r>
              <a:rPr lang="zh-CN" altLang="en-US" sz="2400" b="1" dirty="0">
                <a:ea typeface="宋体" charset="-122"/>
              </a:rPr>
              <a:t>       按照任务要求，需要设置三个控制按钮，分别控制电动机的低速、高速和停止；需要设置两个接触器，分别控制电动机的低速和高速运行。并且需要一个接触器具有两个独立绕组的双线圈。</a:t>
            </a:r>
          </a:p>
          <a:p>
            <a:pPr eaLnBrk="1" hangingPunct="1">
              <a:buFont typeface="Wingdings" pitchFamily="2" charset="2"/>
              <a:buNone/>
            </a:pPr>
            <a:r>
              <a:rPr lang="zh-CN" altLang="en-US" sz="2400" b="1" dirty="0">
                <a:ea typeface="宋体" charset="-122"/>
              </a:rPr>
              <a:t>       利用时间继电器可使电动机在低速起动后自动切换至高速状态。</a:t>
            </a:r>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88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24393"/>
  <p:tag name="KSO_WM_CHIP_COLORING" val="1"/>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13*i*1"/>
  <p:tag name="KSO_WM_BEAUTIFY_FLAG" val="#wm#"/>
  <p:tag name="KSO_WM_TAG_VERSION" val="1.0"/>
  <p:tag name="KSO_WM_CHIP_GROUPID" val="62de61fdc23dfd8dd4a344cb"/>
  <p:tag name="KSO_WM_CHIP_XID" val="62de62fdc23dfd8dd4a36018"/>
  <p:tag name="KSO_WM_UNIT_DEC_AREA_ID" val="af8564dae8dd4f3c973393604e1c307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7f6b52b8ea454486ca7a2ff3c3b410"/>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4*i*1"/>
  <p:tag name="KSO_WM_BEAUTIFY_FLAG" val="#wm#"/>
  <p:tag name="KSO_WM_TAG_VERSION" val="1.0"/>
  <p:tag name="KSO_WM_CHIP_GROUPID" val="62de61fdc23dfd8dd4a344cb"/>
  <p:tag name="KSO_WM_CHIP_XID" val="62de62fdc23dfd8dd4a35fcd"/>
  <p:tag name="KSO_WM_UNIT_DEC_AREA_ID" val="ba18ffb090d341c182bdcd4e05b2281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1cc8ad121f546ab870516a1228e839d"/>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5*i*1"/>
  <p:tag name="KSO_WM_BEAUTIFY_FLAG" val="#wm#"/>
  <p:tag name="KSO_WM_TAG_VERSION" val="1.0"/>
  <p:tag name="KSO_WM_CHIP_GROUPID" val="62de61fdc23dfd8dd4a344cb"/>
  <p:tag name="KSO_WM_CHIP_XID" val="62de62fdc23dfd8dd4a35ff8"/>
  <p:tag name="KSO_WM_UNIT_DEC_AREA_ID" val="764c90f54ab24cd5bf201aed9534c1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2df92c6dc02453cb60cde5adfeeae17"/>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a705e6c0ff4147f286ad66d42059d31f"/>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观看"/>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6;96;2"/>
  <p:tag name="KSO_WM_UNIT_BLOCK" val="0"/>
  <p:tag name="KSO_WM_UNIT_DEC_AREA_ID" val="40d46732cd3642638bdf989dedc98209"/>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700ee8ff60274c10a38ee5badbfe131b"/>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0997ef6ac50642e194efe2be36c3bd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8a3e91312472ea4271eb02b1288dd"/>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d088c9980ac44f6ab48f6773704010b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c07c7cbfdcb44b1b707c07dcf41b68a"/>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ba104cb0f93e488da6bbdaf57b9bc93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ed2a67ae5ea434bab27740aa6d68df7"/>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38e6ba5eafc493382d18817ad3c194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421702598054c8384e9ee6e005c8611"/>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a305640cb9bf49959397a24848e7472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6841e5b253e4906936d783da3d891c0"/>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6e6b453d2d2a4544a87ad3a4f79730d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8b83c5f6824f4e86e19f7b244f0c0f"/>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6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4c13417617ee4b86898bafca95f75a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59f48ade5aa4da391af31ebef8c7873"/>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8a2202e206cd41c7ada5ef6bd453797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b3f94436f84906b5f9525e2e1674a7"/>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290901c781c146ccafd2fcf883a12a7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bf1d2cca4c1405990f244d725990803"/>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986dac185f4a4db1bd5a9d0a73015da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4ff262d3254accbef8deecac85ce39"/>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0419e70f0242417b9d24e6ddaea95f8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e5108280b9f340c8881707220d814bac"/>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4668aade05bf493b8a1389d662cf23e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6bc2b47b1541838d2f5e9685cd682f"/>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32b8b218c6584cda8fe9b310f36368b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7b001c25505430e9e6f24672356df23"/>
  <p:tag name="KSO_WM_SLIDE_BACKGROUND_TYPE" val="belt"/>
</p:tagLst>
</file>

<file path=ppt/tags/tag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9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d9f5ba743d504a8b98cc9d1a199a0f5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062b50d941f4f138b12e5da69d0b241"/>
  <p:tag name="KSO_WM_SLIDE_BACKGROUND_TYPE" val="bel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439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4393"/>
  <p:tag name="KSO_WM_SLIDE_LAYOUT" val="a_b_f"/>
  <p:tag name="KSO_WM_SLIDE_LAYOUT_CNT" val="1_1_1"/>
  <p:tag name="KSO_WM_CHIP_GROUPID" val="61931a9218adb49c6c1f3da3"/>
  <p:tag name="KSO_WM_SLIDE_LAYOUT_INFO" val="{&quot;id&quot;:&quot;2022-07-25T18:33:13&quot;,&quot;margin&quot;:{&quot;bottom&quot;:2.4747714996337891,&quot;left&quot;:2.105201244354248,&quot;right&quot;:11.351507186889648,&quot;top&quot;:6.8773670196533203},&quot;type&quot;:0}"/>
  <p:tag name="KSO_WM_SLIDE_BK_DARK_LIGHT" val="2"/>
  <p:tag name="KSO_WM_SLIDE_BACKGROUND_TYPE" val="general"/>
  <p:tag name="KSO_WM_SLIDE_SUPPORT_FEATURE_TYPE" val="0"/>
  <p:tag name="KSO_WM_SLIDE_TYPE" val="title"/>
  <p:tag name="KSO_WM_TEMPLATE_MASTER_THUMB_INDEX" val="13"/>
  <p:tag name="KSO_WM_CHIP_COLORING" val="1"/>
  <p:tag name="KSO_WM_SLIDE_SUBTYPE" val="pureTxt"/>
  <p:tag name="KSO_WM_TEMPLATE_ASSEMBLE_XID" val="62de7141c23dfd8dd4a41ed9"/>
  <p:tag name="KSO_WM_TEMPLATE_ASSEMBLE_GROUPID" val="62de61fdc23dfd8dd4a344cb"/>
  <p:tag name="KSO_WM_TEMPLATE_THUMBS_INDEX" val="1、6、7、12、15、20"/>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1769</Words>
  <Application>Microsoft Office PowerPoint</Application>
  <PresentationFormat>全屏显示(4:3)</PresentationFormat>
  <Paragraphs>137</Paragraphs>
  <Slides>20</Slides>
  <Notes>19</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Office 主题</vt:lpstr>
      <vt:lpstr>波形</vt:lpstr>
      <vt:lpstr>电机与电气控制技术</vt:lpstr>
      <vt:lpstr>项目三  三相笼型异步电动机调速控制</vt:lpstr>
      <vt:lpstr>工作任务一  电动机变极调速控制</vt:lpstr>
      <vt:lpstr>工作任务一  电动机变极调速控制</vt:lpstr>
      <vt:lpstr>工作任务一  电动机变极调速控制</vt:lpstr>
      <vt:lpstr>工作任务一  电动机变极调速控制</vt:lpstr>
      <vt:lpstr>工作任务一  电动机变极调速控制</vt:lpstr>
      <vt:lpstr>工作任务一  电动机变极调速控制</vt:lpstr>
      <vt:lpstr>工作任务一  电动机变极调速控制</vt:lpstr>
      <vt:lpstr>工作任务一  电动机变极调速控制</vt:lpstr>
      <vt:lpstr>工作任务二   变频器应用于电动机调速</vt:lpstr>
      <vt:lpstr>工作任务二   变频器应用于电动机调速</vt:lpstr>
      <vt:lpstr>工作任务二   变频器应用于电动机调速</vt:lpstr>
      <vt:lpstr>工作任务二   变频器应用于电动机调速</vt:lpstr>
      <vt:lpstr>工作任务二   变频器应用于电动机调速</vt:lpstr>
      <vt:lpstr>工作任务二   变频器应用于电动机调速</vt:lpstr>
      <vt:lpstr>工作任务二   变频器应用于电动机调速</vt:lpstr>
      <vt:lpstr>工作任务二   变频器应用于电动机调速</vt:lpstr>
      <vt:lpstr>工作任务二   变频器应用于电动机调速</vt:lpstr>
      <vt:lpstr>工作任务二   变频器应用于电动机调速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电机与电气控制技术</dc:title>
  <dc:creator>机电工程-朱益朋</dc:creator>
  <cp:lastModifiedBy>hlu</cp:lastModifiedBy>
  <cp:revision>2</cp:revision>
  <dcterms:created xsi:type="dcterms:W3CDTF">2023-04-26T01:33:33Z</dcterms:created>
  <dcterms:modified xsi:type="dcterms:W3CDTF">2023-04-26T01:58:48Z</dcterms:modified>
</cp:coreProperties>
</file>